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583363" cy="8229600"/>
  <p:notesSz cx="8229600" cy="65833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0E7"/>
    <a:srgbClr val="DDF6FF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82" autoAdjust="0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7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93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A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37760" y="-274320"/>
            <a:ext cx="2194560" cy="2194560"/>
          </a:xfrm>
          <a:prstGeom prst="ellipse">
            <a:avLst/>
          </a:prstGeom>
          <a:solidFill>
            <a:srgbClr val="0CBC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-457200" y="6217920"/>
            <a:ext cx="1463040" cy="1463040"/>
          </a:xfrm>
          <a:prstGeom prst="ellipse">
            <a:avLst/>
          </a:prstGeom>
          <a:solidFill>
            <a:srgbClr val="FF7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1874520"/>
            <a:ext cx="5486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0CBCF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115-2、116-1</a:t>
            </a:r>
            <a:endParaRPr lang="en-US" sz="3300" dirty="0"/>
          </a:p>
        </p:txBody>
      </p:sp>
      <p:sp>
        <p:nvSpPr>
          <p:cNvPr id="5" name="Text 3"/>
          <p:cNvSpPr/>
          <p:nvPr/>
        </p:nvSpPr>
        <p:spPr>
          <a:xfrm>
            <a:off x="457041" y="276606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出國交換研修甄選</a:t>
            </a:r>
            <a:endParaRPr lang="en-US" sz="4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同步開跑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617720"/>
            <a:ext cx="5669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CBCF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出走義守，看見世界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645920" y="5760720"/>
            <a:ext cx="3291840" cy="594360"/>
          </a:xfrm>
          <a:prstGeom prst="roundRect">
            <a:avLst>
              <a:gd name="adj" fmla="val 49231"/>
            </a:avLst>
          </a:prstGeom>
          <a:solidFill>
            <a:srgbClr val="FF7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645920" y="5760720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申請截止 9/2（三）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10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2A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" y="-137160"/>
            <a:ext cx="1371600" cy="1371600"/>
          </a:xfrm>
          <a:prstGeom prst="ellipse">
            <a:avLst/>
          </a:prstGeom>
          <a:solidFill>
            <a:srgbClr val="0CBC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809244"/>
            <a:ext cx="5669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現在就開始準備！</a:t>
            </a:r>
            <a:endParaRPr lang="en-US" sz="3300" dirty="0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5E588E4C-A437-40EC-9005-EB6C1D226CFB}"/>
              </a:ext>
            </a:extLst>
          </p:cNvPr>
          <p:cNvGrpSpPr/>
          <p:nvPr/>
        </p:nvGrpSpPr>
        <p:grpSpPr>
          <a:xfrm>
            <a:off x="639920" y="1970532"/>
            <a:ext cx="5303520" cy="822960"/>
            <a:chOff x="640080" y="2468880"/>
            <a:chExt cx="5303520" cy="822960"/>
          </a:xfrm>
        </p:grpSpPr>
        <p:sp>
          <p:nvSpPr>
            <p:cNvPr id="4" name="Shape 2"/>
            <p:cNvSpPr/>
            <p:nvPr/>
          </p:nvSpPr>
          <p:spPr>
            <a:xfrm>
              <a:off x="640080" y="2468880"/>
              <a:ext cx="5303520" cy="822960"/>
            </a:xfrm>
            <a:prstGeom prst="roundRect">
              <a:avLst>
                <a:gd name="adj" fmla="val 16667"/>
              </a:avLst>
            </a:prstGeom>
            <a:solidFill>
              <a:srgbClr val="FF7A4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3"/>
            <p:cNvSpPr/>
            <p:nvPr/>
          </p:nvSpPr>
          <p:spPr>
            <a:xfrm>
              <a:off x="822960" y="2514600"/>
              <a:ext cx="4937760" cy="7315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線上申請表（必填）</a:t>
              </a:r>
              <a:endParaRPr lang="en-US" sz="160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forms.gle/3qNjFr5DK9NoEZ9G6</a:t>
              </a:r>
              <a:endParaRPr lang="en-US" sz="1600" dirty="0"/>
            </a:p>
          </p:txBody>
        </p:sp>
      </p:grpSp>
      <p:sp>
        <p:nvSpPr>
          <p:cNvPr id="6" name="Text 4"/>
          <p:cNvSpPr/>
          <p:nvPr/>
        </p:nvSpPr>
        <p:spPr>
          <a:xfrm>
            <a:off x="548640" y="3161538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9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115-2、116-1 皆適用同一份申請表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8640" y="3600450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9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表單下載／學海飛颺・惜珠資格：國際處網站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4039362"/>
            <a:ext cx="53035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>
                    <a:alpha val="9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申請截止：2026年9月2日（三）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377600" y="4917186"/>
            <a:ext cx="18288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377600" y="4917186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" y="726948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dirty="0">
                <a:solidFill>
                  <a:srgbClr val="0CBCF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有問題找我們｜義守大學國際移動力中心</a:t>
            </a:r>
            <a:endParaRPr lang="en-US" sz="13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dirty="0">
                <a:solidFill>
                  <a:srgbClr val="0CBCF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isugmc@cloud.isu.edu.tw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10</a:t>
            </a:r>
            <a:endParaRPr lang="en-US" sz="1100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72078DE3-F313-4987-92B3-CAB468C60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740" y="4946904"/>
            <a:ext cx="1725879" cy="17258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72589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 err="1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交換</a:t>
            </a:r>
            <a:r>
              <a:rPr lang="zh-TW" altLang="en-US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好處</a:t>
            </a:r>
            <a:r>
              <a:rPr lang="en-US" altLang="zh-TW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…</a:t>
            </a:r>
            <a:r>
              <a:rPr lang="zh-TW" altLang="en-US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？</a:t>
            </a:r>
            <a:endParaRPr lang="en-US" sz="3100" dirty="0">
              <a:solidFill>
                <a:schemeClr val="tx2"/>
              </a:solidFill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3F496A3-6885-46A2-81D2-D321F65F57DA}"/>
              </a:ext>
            </a:extLst>
          </p:cNvPr>
          <p:cNvGrpSpPr/>
          <p:nvPr/>
        </p:nvGrpSpPr>
        <p:grpSpPr>
          <a:xfrm>
            <a:off x="605055" y="1478381"/>
            <a:ext cx="5373252" cy="5272837"/>
            <a:chOff x="589788" y="1417320"/>
            <a:chExt cx="5373252" cy="5272837"/>
          </a:xfrm>
        </p:grpSpPr>
        <p:sp>
          <p:nvSpPr>
            <p:cNvPr id="3" name="Shape 1"/>
            <p:cNvSpPr/>
            <p:nvPr/>
          </p:nvSpPr>
          <p:spPr>
            <a:xfrm>
              <a:off x="603504" y="1862360"/>
              <a:ext cx="658368" cy="658368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 2"/>
            <p:cNvSpPr/>
            <p:nvPr/>
          </p:nvSpPr>
          <p:spPr>
            <a:xfrm>
              <a:off x="603504" y="1862360"/>
              <a:ext cx="658368" cy="6583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1</a:t>
              </a:r>
              <a:endParaRPr lang="en-US" sz="2400" dirty="0"/>
            </a:p>
          </p:txBody>
        </p:sp>
        <p:sp>
          <p:nvSpPr>
            <p:cNvPr id="5" name="Shape 3"/>
            <p:cNvSpPr/>
            <p:nvPr/>
          </p:nvSpPr>
          <p:spPr>
            <a:xfrm>
              <a:off x="1463040" y="1417320"/>
              <a:ext cx="4500000" cy="1440000"/>
            </a:xfrm>
            <a:prstGeom prst="roundRect">
              <a:avLst>
                <a:gd name="adj" fmla="val 10000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 4"/>
            <p:cNvSpPr/>
            <p:nvPr/>
          </p:nvSpPr>
          <p:spPr>
            <a:xfrm>
              <a:off x="1691640" y="1901435"/>
              <a:ext cx="4069080" cy="47177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20000"/>
                </a:lnSpc>
                <a:buNone/>
              </a:pPr>
              <a:r>
                <a:rPr lang="en-US" sz="20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學分抵免，不延後畢業</a:t>
              </a:r>
              <a:endParaRPr lang="en-US" sz="2000" dirty="0"/>
            </a:p>
          </p:txBody>
        </p:sp>
        <p:sp>
          <p:nvSpPr>
            <p:cNvPr id="7" name="Shape 5"/>
            <p:cNvSpPr/>
            <p:nvPr/>
          </p:nvSpPr>
          <p:spPr>
            <a:xfrm>
              <a:off x="589788" y="3776472"/>
              <a:ext cx="658368" cy="658368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6"/>
            <p:cNvSpPr/>
            <p:nvPr/>
          </p:nvSpPr>
          <p:spPr>
            <a:xfrm>
              <a:off x="589788" y="3776472"/>
              <a:ext cx="658368" cy="6583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2</a:t>
              </a:r>
              <a:endParaRPr lang="en-US" sz="2400" dirty="0"/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5DC8472E-8870-4318-B9A2-D158D7D6C0D8}"/>
                </a:ext>
              </a:extLst>
            </p:cNvPr>
            <p:cNvGrpSpPr/>
            <p:nvPr/>
          </p:nvGrpSpPr>
          <p:grpSpPr>
            <a:xfrm>
              <a:off x="1463040" y="3333738"/>
              <a:ext cx="4500000" cy="1440000"/>
              <a:chOff x="1463040" y="2715768"/>
              <a:chExt cx="4500000" cy="1440000"/>
            </a:xfrm>
          </p:grpSpPr>
          <p:sp>
            <p:nvSpPr>
              <p:cNvPr id="9" name="Shape 7"/>
              <p:cNvSpPr/>
              <p:nvPr/>
            </p:nvSpPr>
            <p:spPr>
              <a:xfrm>
                <a:off x="1463040" y="2715768"/>
                <a:ext cx="4500000" cy="1440000"/>
              </a:xfrm>
              <a:prstGeom prst="roundRect">
                <a:avLst>
                  <a:gd name="adj" fmla="val 6486"/>
                </a:avLst>
              </a:prstGeom>
              <a:solidFill>
                <a:srgbClr val="EAF8FE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Text 8"/>
              <p:cNvSpPr/>
              <p:nvPr/>
            </p:nvSpPr>
            <p:spPr>
              <a:xfrm>
                <a:off x="1691640" y="2736252"/>
                <a:ext cx="4069080" cy="1399032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000" b="1" dirty="0">
                    <a:solidFill>
                      <a:srgbClr val="0B2A3D"/>
                    </a:solidFill>
                    <a:latin typeface="微軟正黑體" pitchFamily="34" charset="0"/>
                    <a:ea typeface="微軟正黑體" pitchFamily="34" charset="-122"/>
                    <a:cs typeface="微軟正黑體" pitchFamily="34" charset="-120"/>
                  </a:rPr>
                  <a:t>可申請校內獎學金；台灣籍學生符合資格者，也可改申請教育部學海系列獎學金（二者擇一）</a:t>
                </a:r>
                <a:endParaRPr lang="en-US" sz="2000" dirty="0"/>
              </a:p>
            </p:txBody>
          </p:sp>
        </p:grp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BB808007-8FB3-44C6-A800-BA25D6C2EAE0}"/>
                </a:ext>
              </a:extLst>
            </p:cNvPr>
            <p:cNvGrpSpPr/>
            <p:nvPr/>
          </p:nvGrpSpPr>
          <p:grpSpPr>
            <a:xfrm>
              <a:off x="603504" y="5250157"/>
              <a:ext cx="5359536" cy="1440000"/>
              <a:chOff x="603504" y="4608576"/>
              <a:chExt cx="5359536" cy="1440000"/>
            </a:xfrm>
          </p:grpSpPr>
          <p:sp>
            <p:nvSpPr>
              <p:cNvPr id="11" name="Shape 9"/>
              <p:cNvSpPr/>
              <p:nvPr/>
            </p:nvSpPr>
            <p:spPr>
              <a:xfrm>
                <a:off x="603504" y="4996105"/>
                <a:ext cx="658368" cy="658368"/>
              </a:xfrm>
              <a:prstGeom prst="ellipse">
                <a:avLst/>
              </a:prstGeom>
              <a:solidFill>
                <a:srgbClr val="0CBCF5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Text 10"/>
              <p:cNvSpPr/>
              <p:nvPr/>
            </p:nvSpPr>
            <p:spPr>
              <a:xfrm>
                <a:off x="603504" y="4996105"/>
                <a:ext cx="658368" cy="658368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 algn="ctr">
                  <a:buNone/>
                </a:pPr>
                <a:r>
                  <a:rPr lang="en-US" sz="2400" b="1" dirty="0">
                    <a:solidFill>
                      <a:srgbClr val="FFFFFF"/>
                    </a:solidFill>
                    <a:latin typeface="Arial" pitchFamily="34" charset="0"/>
                    <a:ea typeface="Arial" pitchFamily="34" charset="-122"/>
                    <a:cs typeface="Arial" pitchFamily="34" charset="-120"/>
                  </a:rPr>
                  <a:t>3</a:t>
                </a:r>
                <a:endParaRPr lang="en-US" sz="2400" dirty="0"/>
              </a:p>
            </p:txBody>
          </p:sp>
          <p:sp>
            <p:nvSpPr>
              <p:cNvPr id="13" name="Shape 11"/>
              <p:cNvSpPr/>
              <p:nvPr/>
            </p:nvSpPr>
            <p:spPr>
              <a:xfrm>
                <a:off x="1463040" y="4608576"/>
                <a:ext cx="4500000" cy="1440000"/>
              </a:xfrm>
              <a:prstGeom prst="roundRect">
                <a:avLst>
                  <a:gd name="adj" fmla="val 8889"/>
                </a:avLst>
              </a:prstGeom>
              <a:solidFill>
                <a:srgbClr val="EAF8FE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 12"/>
              <p:cNvSpPr/>
              <p:nvPr/>
            </p:nvSpPr>
            <p:spPr>
              <a:xfrm>
                <a:off x="1748599" y="4708069"/>
                <a:ext cx="4069080" cy="123444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2000" b="1" dirty="0" err="1">
                    <a:solidFill>
                      <a:srgbClr val="0B2A3D"/>
                    </a:solidFill>
                    <a:latin typeface="微軟正黑體" pitchFamily="34" charset="0"/>
                    <a:ea typeface="微軟正黑體" pitchFamily="34" charset="-122"/>
                    <a:cs typeface="微軟正黑體" pitchFamily="34" charset="-120"/>
                  </a:rPr>
                  <a:t>姊妹校任你選，體驗留學不必付高額自費學費</a:t>
                </a:r>
                <a:r>
                  <a:rPr lang="zh-TW" altLang="en-US" sz="2000" b="1" dirty="0">
                    <a:solidFill>
                      <a:srgbClr val="0B2A3D"/>
                    </a:solidFill>
                    <a:latin typeface="微軟正黑體" pitchFamily="34" charset="0"/>
                    <a:ea typeface="微軟正黑體" pitchFamily="34" charset="-122"/>
                    <a:cs typeface="微軟正黑體" pitchFamily="34" charset="-120"/>
                  </a:rPr>
                  <a:t>（只需繳本校學費）</a:t>
                </a:r>
                <a:endParaRPr lang="en-US" sz="2000" dirty="0"/>
              </a:p>
            </p:txBody>
          </p:sp>
        </p:grpSp>
      </p:grpSp>
      <p:sp>
        <p:nvSpPr>
          <p:cNvPr id="15" name="Text 13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10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獎學金怎麼選？</a:t>
            </a:r>
            <a:endParaRPr lang="en-US" sz="3100" dirty="0">
              <a:solidFill>
                <a:schemeClr val="tx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2493803"/>
            <a:ext cx="541857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en-US" sz="1400" dirty="0">
                <a:solidFill>
                  <a:schemeClr val="accent1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校內獎學金與教育部學海系列獎學金僅能擇一申請，</a:t>
            </a:r>
            <a:r>
              <a:rPr lang="en-US" sz="1400" b="1" dirty="0">
                <a:solidFill>
                  <a:schemeClr val="accent1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不可同時領取</a:t>
            </a:r>
            <a:r>
              <a:rPr lang="en-US" sz="1400" dirty="0">
                <a:solidFill>
                  <a:schemeClr val="accent1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。</a:t>
            </a:r>
            <a:endParaRPr lang="en-US" sz="14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413484"/>
              </p:ext>
            </p:extLst>
          </p:nvPr>
        </p:nvGraphicFramePr>
        <p:xfrm>
          <a:off x="616149" y="3193269"/>
          <a:ext cx="5422910" cy="2651760"/>
        </p:xfrm>
        <a:graphic>
          <a:graphicData uri="http://schemas.openxmlformats.org/drawingml/2006/table">
            <a:tbl>
              <a:tblPr/>
              <a:tblGrid>
                <a:gridCol w="2177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0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3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交換梯次</a:t>
                      </a:r>
                      <a:endParaRPr lang="en-US" sz="17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校內獎學金</a:t>
                      </a:r>
                      <a:endParaRPr lang="en-US" sz="17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7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或（擇一）符合資格可申請</a:t>
                      </a:r>
                      <a:endParaRPr lang="en-US" sz="17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115-2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（116年寒假／春季班）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可申請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6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教育部學海惜珠獎學金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116-1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（116年秋季班）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可申請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教育部學海飛颺獎學金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400" dirty="0" err="1">
                          <a:solidFill>
                            <a:srgbClr val="0B2A3D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微軟正黑體" pitchFamily="34" charset="-120"/>
                        </a:rPr>
                        <a:t>或學海惜珠獎學金</a:t>
                      </a:r>
                      <a:endParaRPr lang="en-US" sz="1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微軟正黑體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10</a:t>
            </a:r>
            <a:endParaRPr lang="en-US" sz="1100" dirty="0"/>
          </a:p>
        </p:txBody>
      </p:sp>
      <p:sp>
        <p:nvSpPr>
          <p:cNvPr id="9" name="Rounded Rectangle 8"/>
          <p:cNvSpPr/>
          <p:nvPr/>
        </p:nvSpPr>
        <p:spPr>
          <a:xfrm>
            <a:off x="616149" y="1286792"/>
            <a:ext cx="5351065" cy="852439"/>
          </a:xfrm>
          <a:prstGeom prst="roundRect">
            <a:avLst/>
          </a:prstGeom>
          <a:solidFill>
            <a:srgbClr val="FFF3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85641" y="1363492"/>
            <a:ext cx="5212080" cy="69903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sz="1400" b="1" dirty="0" err="1">
                <a:solidFill>
                  <a:srgbClr val="FF7A4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貼心提醒：同學出國交換至大部分姊妹校，不需另外繳交該校學費，僅需繳交義守大學學費即可</a:t>
            </a:r>
            <a:r>
              <a:rPr lang="zh-TW" altLang="en-US" sz="1400" b="1" dirty="0">
                <a:solidFill>
                  <a:srgbClr val="FF7A4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sz="1400" b="1" dirty="0">
              <a:solidFill>
                <a:srgbClr val="FF7A4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同學都去哪裡交換？</a:t>
            </a:r>
            <a:endParaRPr lang="en-US" sz="2900" dirty="0">
              <a:solidFill>
                <a:schemeClr val="tx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熱門交換國家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737360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2468880" y="1737360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468880" y="1737360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中國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389120" y="1737360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389120" y="1737360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英國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395728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2395728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法國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2468880" y="2395728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468880" y="2395728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韓國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4389120" y="2395728"/>
            <a:ext cx="1645920" cy="530352"/>
          </a:xfrm>
          <a:prstGeom prst="roundRect">
            <a:avLst>
              <a:gd name="adj" fmla="val 1724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389120" y="2395728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芬蘭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48640" y="3282696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熱門姊妹校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548640" y="3739896"/>
            <a:ext cx="5486400" cy="512064"/>
          </a:xfrm>
          <a:prstGeom prst="roundRect">
            <a:avLst>
              <a:gd name="adj" fmla="val 1785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31520" y="3739896"/>
            <a:ext cx="51206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英國諾丁漢特倫特大學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48640" y="4361688"/>
            <a:ext cx="5486400" cy="512064"/>
          </a:xfrm>
          <a:prstGeom prst="roundRect">
            <a:avLst>
              <a:gd name="adj" fmla="val 1785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31520" y="4361688"/>
            <a:ext cx="51206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日本帝京大學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48640" y="4983480"/>
            <a:ext cx="5486400" cy="512064"/>
          </a:xfrm>
          <a:prstGeom prst="roundRect">
            <a:avLst>
              <a:gd name="adj" fmla="val 1785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731520" y="4983480"/>
            <a:ext cx="51206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日本駒澤大學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548640" y="5605272"/>
            <a:ext cx="5486400" cy="512064"/>
          </a:xfrm>
          <a:prstGeom prst="roundRect">
            <a:avLst>
              <a:gd name="adj" fmla="val 1785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731520" y="5605272"/>
            <a:ext cx="51206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 err="1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日本櫻美林大學</a:t>
            </a:r>
            <a:r>
              <a:rPr lang="zh-TW" altLang="en-US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、</a:t>
            </a:r>
            <a:r>
              <a:rPr lang="en-US" sz="1350" dirty="0" err="1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韓國嘉泉大學</a:t>
            </a:r>
            <a:r>
              <a:rPr lang="zh-TW" altLang="en-US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、</a:t>
            </a:r>
            <a:r>
              <a:rPr lang="en-US" sz="1350" dirty="0" err="1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廈門大學</a:t>
            </a:r>
            <a:r>
              <a:rPr lang="en-US" altLang="zh-TW" sz="1350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……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6364224"/>
            <a:ext cx="5486400" cy="1080000"/>
          </a:xfrm>
          <a:prstGeom prst="roundRect">
            <a:avLst>
              <a:gd name="adj" fmla="val 11429"/>
            </a:avLst>
          </a:prstGeom>
          <a:solidFill>
            <a:srgbClr val="FFF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77240" y="6473951"/>
            <a:ext cx="5029200" cy="8713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FF7A4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貼心提醒：本校多數海外姊妹校皆開設全英語授課課程，同學可依興趣上姊妹校官網查詢，或洽國際處確認；日本姊妹校全英語課程資訊，國際處已彙整於下頁供同學參考。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10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15809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 err="1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日本全英語授課課程</a:t>
            </a:r>
            <a:r>
              <a:rPr lang="zh-TW" altLang="en-US" sz="2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－</a:t>
            </a:r>
            <a:r>
              <a:rPr lang="en-US" sz="2100" b="1" dirty="0" err="1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依學院</a:t>
            </a:r>
            <a:r>
              <a:rPr lang="zh-TW" altLang="en-US" sz="2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分類</a:t>
            </a:r>
            <a:endParaRPr lang="en-US" sz="2100" dirty="0">
              <a:solidFill>
                <a:schemeClr val="tx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1219" y="8699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3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找到你的學院，看看有哪些日本姊妹校開設全英語課程</a:t>
            </a:r>
            <a:endParaRPr lang="en-US" sz="1200" dirty="0"/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7A1B7B5-7A85-42DC-AAE7-4840588751C6}"/>
              </a:ext>
            </a:extLst>
          </p:cNvPr>
          <p:cNvGrpSpPr/>
          <p:nvPr/>
        </p:nvGrpSpPr>
        <p:grpSpPr>
          <a:xfrm>
            <a:off x="682203" y="1325880"/>
            <a:ext cx="5277957" cy="756000"/>
            <a:chOff x="682203" y="1325880"/>
            <a:chExt cx="5277957" cy="756000"/>
          </a:xfrm>
        </p:grpSpPr>
        <p:sp>
          <p:nvSpPr>
            <p:cNvPr id="4" name="Shape 2"/>
            <p:cNvSpPr/>
            <p:nvPr/>
          </p:nvSpPr>
          <p:spPr>
            <a:xfrm>
              <a:off x="682203" y="1498276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3"/>
            <p:cNvSpPr/>
            <p:nvPr/>
          </p:nvSpPr>
          <p:spPr>
            <a:xfrm>
              <a:off x="682203" y="1498276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工</a:t>
              </a:r>
              <a:endParaRPr lang="en-US" sz="16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1280160" y="1325880"/>
              <a:ext cx="4680000" cy="756000"/>
            </a:xfrm>
            <a:prstGeom prst="roundRect">
              <a:avLst>
                <a:gd name="adj" fmla="val 13333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5"/>
            <p:cNvSpPr/>
            <p:nvPr/>
          </p:nvSpPr>
          <p:spPr>
            <a:xfrm>
              <a:off x="1463040" y="1371600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工學院</a:t>
              </a:r>
              <a:endParaRPr lang="en-US" sz="135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1463040" y="1618488"/>
              <a:ext cx="4434840" cy="3749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芝浦工業大學（學士班為主）／愛媛大學（碩士班）／群馬大學（碩士班為主）／長崎大學（學士班）</a:t>
              </a:r>
              <a:endParaRPr lang="en-US" sz="1100" dirty="0"/>
            </a:p>
          </p:txBody>
        </p:sp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0D23446B-648A-4267-91C5-9A321AADB9A7}"/>
              </a:ext>
            </a:extLst>
          </p:cNvPr>
          <p:cNvGrpSpPr/>
          <p:nvPr/>
        </p:nvGrpSpPr>
        <p:grpSpPr>
          <a:xfrm>
            <a:off x="682810" y="2177927"/>
            <a:ext cx="5317089" cy="756000"/>
            <a:chOff x="643071" y="2066544"/>
            <a:chExt cx="5317089" cy="756000"/>
          </a:xfrm>
        </p:grpSpPr>
        <p:sp>
          <p:nvSpPr>
            <p:cNvPr id="9" name="Shape 7"/>
            <p:cNvSpPr/>
            <p:nvPr/>
          </p:nvSpPr>
          <p:spPr>
            <a:xfrm>
              <a:off x="643071" y="2235708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 8"/>
            <p:cNvSpPr/>
            <p:nvPr/>
          </p:nvSpPr>
          <p:spPr>
            <a:xfrm>
              <a:off x="643071" y="223570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智</a:t>
              </a:r>
              <a:endParaRPr lang="en-US" sz="1600" dirty="0"/>
            </a:p>
          </p:txBody>
        </p:sp>
        <p:sp>
          <p:nvSpPr>
            <p:cNvPr id="11" name="Shape 9"/>
            <p:cNvSpPr/>
            <p:nvPr/>
          </p:nvSpPr>
          <p:spPr>
            <a:xfrm>
              <a:off x="1280160" y="2066544"/>
              <a:ext cx="4680000" cy="756000"/>
            </a:xfrm>
            <a:prstGeom prst="roundRect">
              <a:avLst>
                <a:gd name="adj" fmla="val 14286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10"/>
            <p:cNvSpPr/>
            <p:nvPr/>
          </p:nvSpPr>
          <p:spPr>
            <a:xfrm>
              <a:off x="1463040" y="2112264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智慧科技學院</a:t>
              </a:r>
              <a:endParaRPr lang="en-US" sz="135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1463040" y="2359151"/>
              <a:ext cx="4434840" cy="434779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芝浦工業大學（學士班為主）／愛媛大學（碩士班）／群馬大學（碩士班為主）</a:t>
              </a:r>
              <a:endParaRPr lang="en-US" sz="1100" dirty="0"/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AE1116D-13FF-4CE4-8647-4EE899E53AB5}"/>
              </a:ext>
            </a:extLst>
          </p:cNvPr>
          <p:cNvGrpSpPr/>
          <p:nvPr/>
        </p:nvGrpSpPr>
        <p:grpSpPr>
          <a:xfrm>
            <a:off x="682810" y="3064809"/>
            <a:ext cx="5352230" cy="756000"/>
            <a:chOff x="662940" y="2761488"/>
            <a:chExt cx="5352230" cy="756000"/>
          </a:xfrm>
        </p:grpSpPr>
        <p:sp>
          <p:nvSpPr>
            <p:cNvPr id="14" name="Shape 12"/>
            <p:cNvSpPr/>
            <p:nvPr/>
          </p:nvSpPr>
          <p:spPr>
            <a:xfrm>
              <a:off x="662940" y="2852928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13"/>
            <p:cNvSpPr/>
            <p:nvPr/>
          </p:nvSpPr>
          <p:spPr>
            <a:xfrm>
              <a:off x="662940" y="2852928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管</a:t>
              </a:r>
              <a:endParaRPr lang="en-US" sz="16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1280160" y="2761488"/>
              <a:ext cx="4680000" cy="756000"/>
            </a:xfrm>
            <a:prstGeom prst="roundRect">
              <a:avLst>
                <a:gd name="adj" fmla="val 13333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15"/>
            <p:cNvSpPr/>
            <p:nvPr/>
          </p:nvSpPr>
          <p:spPr>
            <a:xfrm>
              <a:off x="1463040" y="2807208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管理學院</a:t>
              </a:r>
              <a:endParaRPr lang="en-US" sz="135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1463039" y="3054096"/>
              <a:ext cx="4552131" cy="3749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芝浦工業大學（碩士班）／長崎大學（學士班）／帝京大學（學士班）／群馬大學（學士／碩士班）</a:t>
              </a:r>
              <a:endParaRPr lang="en-US" sz="1100" dirty="0"/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463EB648-14C3-4231-B8DE-1F3CCBD18349}"/>
              </a:ext>
            </a:extLst>
          </p:cNvPr>
          <p:cNvGrpSpPr/>
          <p:nvPr/>
        </p:nvGrpSpPr>
        <p:grpSpPr>
          <a:xfrm>
            <a:off x="615063" y="3934594"/>
            <a:ext cx="5400108" cy="756000"/>
            <a:chOff x="633927" y="3502152"/>
            <a:chExt cx="5400108" cy="756000"/>
          </a:xfrm>
        </p:grpSpPr>
        <p:sp>
          <p:nvSpPr>
            <p:cNvPr id="19" name="Shape 17"/>
            <p:cNvSpPr/>
            <p:nvPr/>
          </p:nvSpPr>
          <p:spPr>
            <a:xfrm>
              <a:off x="633927" y="3641906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18"/>
            <p:cNvSpPr/>
            <p:nvPr/>
          </p:nvSpPr>
          <p:spPr>
            <a:xfrm>
              <a:off x="633927" y="3641906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傳</a:t>
              </a:r>
              <a:endParaRPr lang="en-US" sz="1600" dirty="0"/>
            </a:p>
          </p:txBody>
        </p:sp>
        <p:sp>
          <p:nvSpPr>
            <p:cNvPr id="21" name="Shape 19"/>
            <p:cNvSpPr/>
            <p:nvPr/>
          </p:nvSpPr>
          <p:spPr>
            <a:xfrm>
              <a:off x="1280160" y="3502152"/>
              <a:ext cx="4680000" cy="756000"/>
            </a:xfrm>
            <a:prstGeom prst="roundRect">
              <a:avLst>
                <a:gd name="adj" fmla="val 14286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20"/>
            <p:cNvSpPr/>
            <p:nvPr/>
          </p:nvSpPr>
          <p:spPr>
            <a:xfrm>
              <a:off x="1463040" y="3637259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傳播與設計學院</a:t>
              </a:r>
              <a:endParaRPr lang="en-US" sz="135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1462035" y="3825841"/>
              <a:ext cx="4572000" cy="32918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芝浦工業大學（學士班）／帝京大學（學士班）／長崎大學（學士班）</a:t>
              </a:r>
              <a:endParaRPr lang="en-US" sz="1100" dirty="0"/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5CAB78AA-0CE2-4665-B363-528D0A75853F}"/>
              </a:ext>
            </a:extLst>
          </p:cNvPr>
          <p:cNvGrpSpPr/>
          <p:nvPr/>
        </p:nvGrpSpPr>
        <p:grpSpPr>
          <a:xfrm>
            <a:off x="620530" y="4789172"/>
            <a:ext cx="5297220" cy="756000"/>
            <a:chOff x="662940" y="4197096"/>
            <a:chExt cx="5297220" cy="756000"/>
          </a:xfrm>
        </p:grpSpPr>
        <p:sp>
          <p:nvSpPr>
            <p:cNvPr id="24" name="Shape 22"/>
            <p:cNvSpPr/>
            <p:nvPr/>
          </p:nvSpPr>
          <p:spPr>
            <a:xfrm>
              <a:off x="662940" y="4339444"/>
              <a:ext cx="493776" cy="493776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 23"/>
            <p:cNvSpPr/>
            <p:nvPr/>
          </p:nvSpPr>
          <p:spPr>
            <a:xfrm>
              <a:off x="662940" y="4339444"/>
              <a:ext cx="493776" cy="49377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國</a:t>
              </a:r>
              <a:endParaRPr lang="en-US" sz="1600" dirty="0"/>
            </a:p>
          </p:txBody>
        </p:sp>
        <p:sp>
          <p:nvSpPr>
            <p:cNvPr id="26" name="Shape 24"/>
            <p:cNvSpPr/>
            <p:nvPr/>
          </p:nvSpPr>
          <p:spPr>
            <a:xfrm>
              <a:off x="1280160" y="4197096"/>
              <a:ext cx="4680000" cy="756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 25"/>
            <p:cNvSpPr/>
            <p:nvPr/>
          </p:nvSpPr>
          <p:spPr>
            <a:xfrm>
              <a:off x="1463040" y="4312872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國際學院</a:t>
              </a:r>
              <a:endParaRPr lang="en-US" sz="135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1463040" y="4578456"/>
              <a:ext cx="4434840" cy="21945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長崎大學（學士班）／帝京大學（學士班）</a:t>
              </a:r>
              <a:endParaRPr lang="en-US" sz="1100" dirty="0"/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485EF3DB-AD91-4AE0-9BDF-AFD1FB9022AD}"/>
              </a:ext>
            </a:extLst>
          </p:cNvPr>
          <p:cNvGrpSpPr/>
          <p:nvPr/>
        </p:nvGrpSpPr>
        <p:grpSpPr>
          <a:xfrm>
            <a:off x="643071" y="5642681"/>
            <a:ext cx="5372100" cy="756000"/>
            <a:chOff x="662940" y="4782312"/>
            <a:chExt cx="5372100" cy="756000"/>
          </a:xfrm>
        </p:grpSpPr>
        <p:sp>
          <p:nvSpPr>
            <p:cNvPr id="29" name="Shape 27"/>
            <p:cNvSpPr/>
            <p:nvPr/>
          </p:nvSpPr>
          <p:spPr>
            <a:xfrm>
              <a:off x="662940" y="4873752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28"/>
            <p:cNvSpPr/>
            <p:nvPr/>
          </p:nvSpPr>
          <p:spPr>
            <a:xfrm>
              <a:off x="662940" y="4873752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醫</a:t>
              </a:r>
              <a:endParaRPr lang="en-US" sz="1600" dirty="0"/>
            </a:p>
          </p:txBody>
        </p:sp>
        <p:sp>
          <p:nvSpPr>
            <p:cNvPr id="31" name="Shape 29"/>
            <p:cNvSpPr/>
            <p:nvPr/>
          </p:nvSpPr>
          <p:spPr>
            <a:xfrm>
              <a:off x="1280160" y="4782312"/>
              <a:ext cx="4680000" cy="756000"/>
            </a:xfrm>
            <a:prstGeom prst="roundRect">
              <a:avLst>
                <a:gd name="adj" fmla="val 13333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30"/>
            <p:cNvSpPr/>
            <p:nvPr/>
          </p:nvSpPr>
          <p:spPr>
            <a:xfrm>
              <a:off x="1463040" y="4828032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醫學院</a:t>
              </a:r>
              <a:endParaRPr lang="en-US" sz="135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1463040" y="5074920"/>
              <a:ext cx="4572000" cy="3749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芝浦工業大學（學士班）／長崎大學（學士班）／愛媛大學（碩士班）／群馬大學（學士／碩士班）</a:t>
              </a:r>
              <a:endParaRPr lang="en-US" sz="1100" dirty="0"/>
            </a:p>
          </p:txBody>
        </p:sp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828C18C3-CDCD-465E-8D7F-5983C56DAB4D}"/>
              </a:ext>
            </a:extLst>
          </p:cNvPr>
          <p:cNvGrpSpPr/>
          <p:nvPr/>
        </p:nvGrpSpPr>
        <p:grpSpPr>
          <a:xfrm>
            <a:off x="615063" y="6509370"/>
            <a:ext cx="5372100" cy="756000"/>
            <a:chOff x="662940" y="6268212"/>
            <a:chExt cx="5372100" cy="756000"/>
          </a:xfrm>
        </p:grpSpPr>
        <p:sp>
          <p:nvSpPr>
            <p:cNvPr id="34" name="Shape 32"/>
            <p:cNvSpPr/>
            <p:nvPr/>
          </p:nvSpPr>
          <p:spPr>
            <a:xfrm>
              <a:off x="662940" y="6359652"/>
              <a:ext cx="502920" cy="502920"/>
            </a:xfrm>
            <a:prstGeom prst="ellipse">
              <a:avLst/>
            </a:prstGeom>
            <a:solidFill>
              <a:srgbClr val="0CBCF5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 33"/>
            <p:cNvSpPr/>
            <p:nvPr/>
          </p:nvSpPr>
          <p:spPr>
            <a:xfrm>
              <a:off x="662940" y="6359652"/>
              <a:ext cx="50292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醫</a:t>
              </a:r>
              <a:endParaRPr lang="en-US" sz="1600" dirty="0"/>
            </a:p>
          </p:txBody>
        </p:sp>
        <p:sp>
          <p:nvSpPr>
            <p:cNvPr id="36" name="Shape 34"/>
            <p:cNvSpPr/>
            <p:nvPr/>
          </p:nvSpPr>
          <p:spPr>
            <a:xfrm>
              <a:off x="1280160" y="6268212"/>
              <a:ext cx="4680000" cy="756000"/>
            </a:xfrm>
            <a:prstGeom prst="roundRect">
              <a:avLst>
                <a:gd name="adj" fmla="val 13333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 35"/>
            <p:cNvSpPr/>
            <p:nvPr/>
          </p:nvSpPr>
          <p:spPr>
            <a:xfrm>
              <a:off x="1463040" y="6313932"/>
              <a:ext cx="4434840" cy="24688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醫學科技學院</a:t>
              </a:r>
              <a:endParaRPr lang="en-US" sz="1350" dirty="0"/>
            </a:p>
          </p:txBody>
        </p:sp>
        <p:sp>
          <p:nvSpPr>
            <p:cNvPr id="38" name="Text 36"/>
            <p:cNvSpPr/>
            <p:nvPr/>
          </p:nvSpPr>
          <p:spPr>
            <a:xfrm>
              <a:off x="1463040" y="6560820"/>
              <a:ext cx="4572000" cy="374904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100" dirty="0">
                  <a:solidFill>
                    <a:srgbClr val="0A97C7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芝浦工業大學（學士班）／長崎大學（學士班）／愛媛大學（碩士班）／群馬大學（學士／碩士班）</a:t>
              </a:r>
              <a:endParaRPr lang="en-US" sz="1100" dirty="0"/>
            </a:p>
          </p:txBody>
        </p:sp>
      </p:grpSp>
      <p:sp>
        <p:nvSpPr>
          <p:cNvPr id="39" name="Text 37"/>
          <p:cNvSpPr/>
          <p:nvPr/>
        </p:nvSpPr>
        <p:spPr>
          <a:xfrm>
            <a:off x="457200" y="7385288"/>
            <a:ext cx="55778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i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＊</a:t>
            </a:r>
            <a:r>
              <a:rPr lang="en-US" sz="1200" b="1" i="1" dirty="0" err="1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課程內容可能隨時異動，正確資訊請至姊妹校官網查詢，或洽國際處確認</a:t>
            </a:r>
            <a:r>
              <a:rPr lang="en-US" sz="1200" b="1" i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。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40" name="Text 38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10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學長姐都去哪裡交換？　依系所查詢 ①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3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找到你的系所，看看學長姐最常去的學校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智慧科技學院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216152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1216152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電機工程學系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中國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廈門大學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1554480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13232" y="1554480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電子工程學系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芝浦工業大學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1892808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3232" y="1892808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資訊工程學系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中國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湖南大學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英國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諾丁漢特倫特大學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2286000"/>
            <a:ext cx="5486400" cy="457200"/>
          </a:xfrm>
          <a:prstGeom prst="roundRect">
            <a:avLst>
              <a:gd name="adj" fmla="val 12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13232" y="2286000"/>
            <a:ext cx="51572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資料科學與大數據分析學系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近年曾赴北京郵電大學／新加坡國立大學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2770632"/>
            <a:ext cx="5486400" cy="457200"/>
          </a:xfrm>
          <a:prstGeom prst="roundRect">
            <a:avLst>
              <a:gd name="adj" fmla="val 12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3232" y="277063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智慧科技英語學士學位學程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加拿大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里賈納大學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芝浦工業大學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48640" y="3300984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工學院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529584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13232" y="3529584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機械與自動化工程學系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立陶宛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維陶瑪納大學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3922776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13232" y="3922776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化學工程學系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近年曾赴重慶大學／華南理工大學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4315968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713232" y="4315968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材料科學與工程學系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近年曾赴武漢大學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嘉泉大學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548640" y="4709160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13232" y="4709160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土木工程學系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近年曾赴同濟大學／天津大學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嘉泉大學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548640" y="514807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傳播與設計學院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5376672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713232" y="5376672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大眾傳播學系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最常前往中國傳媒大學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548640" y="5769864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713232" y="5769864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電影與電視學系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最常前往重慶大學</a:t>
            </a:r>
            <a:endParaRPr lang="en-US" sz="1350" dirty="0"/>
          </a:p>
        </p:txBody>
      </p:sp>
      <p:sp>
        <p:nvSpPr>
          <p:cNvPr id="29" name="Shape 27"/>
          <p:cNvSpPr/>
          <p:nvPr/>
        </p:nvSpPr>
        <p:spPr>
          <a:xfrm>
            <a:off x="548640" y="6108192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713232" y="6108192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新媒體設計學系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帝京大學／日本和歌山大學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48640" y="6547104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醫學院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548640" y="6775704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13232" y="6775704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 err="1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護理學系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近年曾申請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美國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南伊利諾大學</a:t>
            </a:r>
            <a:endParaRPr lang="en-US" sz="1350" dirty="0"/>
          </a:p>
        </p:txBody>
      </p:sp>
      <p:sp>
        <p:nvSpPr>
          <p:cNvPr id="34" name="Shape 32"/>
          <p:cNvSpPr/>
          <p:nvPr/>
        </p:nvSpPr>
        <p:spPr>
          <a:xfrm>
            <a:off x="548640" y="7114032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13232" y="7114032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醫務管理學系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嘉泉大學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10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學長姐都去哪裡交換？　依系所查詢 ②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3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找到你的系所，看看學長姐最常去的學校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98755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管理學院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216152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1216152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工業管理學系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最常前往四川大學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48640" y="1554480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13232" y="1554480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企業管理學系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最常前往北京郵電大學／武漢大學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1947672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3232" y="1947672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財務金融管理學系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最常前往中央財經大學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2340864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13232" y="2340864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會計學系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近年曾赴廈門大學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2679192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13232" y="2679192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國際商務學系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最常前往南京大學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3017520"/>
            <a:ext cx="5486400" cy="457200"/>
          </a:xfrm>
          <a:prstGeom prst="roundRect">
            <a:avLst>
              <a:gd name="adj" fmla="val 12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13232" y="3017520"/>
            <a:ext cx="51572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觀光智慧服務與科技學系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近年曾赴廈門大學／法國諾歐商學院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3502152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713232" y="3502152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餐旅管理學系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最常前往暨南大學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48640" y="3840480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13232" y="3840480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運動科技與休閒管理學系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最常前往上海財經大學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" y="427939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國際學院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4507992"/>
            <a:ext cx="5486400" cy="548640"/>
          </a:xfrm>
          <a:prstGeom prst="roundRect">
            <a:avLst>
              <a:gd name="adj" fmla="val 10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13232" y="4507992"/>
            <a:ext cx="51572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國際企業經營學系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最常前往上海財經大學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法國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南特高等商業學院／巴黎高等對外貿易學院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48640" y="5084064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13232" y="5084064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國際財務金融學系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法國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南特高等商業學院</a:t>
            </a:r>
            <a:endParaRPr lang="en-US" sz="1350" dirty="0"/>
          </a:p>
        </p:txBody>
      </p:sp>
      <p:sp>
        <p:nvSpPr>
          <p:cNvPr id="26" name="Shape 24"/>
          <p:cNvSpPr/>
          <p:nvPr/>
        </p:nvSpPr>
        <p:spPr>
          <a:xfrm>
            <a:off x="548640" y="5477256"/>
            <a:ext cx="5486400" cy="310896"/>
          </a:xfrm>
          <a:prstGeom prst="roundRect">
            <a:avLst>
              <a:gd name="adj" fmla="val 17647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13232" y="5477256"/>
            <a:ext cx="51572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國際觀光餐旅學系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又松大學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548640" y="5815584"/>
            <a:ext cx="5486400" cy="603504"/>
          </a:xfrm>
          <a:prstGeom prst="roundRect">
            <a:avLst>
              <a:gd name="adj" fmla="val 9091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13232" y="5815584"/>
            <a:ext cx="5157216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國際傳媒與娛樂管理學系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保加利亞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斯維什托夫經濟科學院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加拿大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里賈納大學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英國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諾丁漢特倫特大學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又松大學</a:t>
            </a:r>
            <a:endParaRPr lang="en-US" sz="1350" dirty="0"/>
          </a:p>
        </p:txBody>
      </p:sp>
      <p:sp>
        <p:nvSpPr>
          <p:cNvPr id="30" name="Shape 28"/>
          <p:cNvSpPr/>
          <p:nvPr/>
        </p:nvSpPr>
        <p:spPr>
          <a:xfrm>
            <a:off x="548640" y="6446520"/>
            <a:ext cx="5486400" cy="457200"/>
          </a:xfrm>
          <a:prstGeom prst="roundRect">
            <a:avLst>
              <a:gd name="adj" fmla="val 12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13232" y="6446520"/>
            <a:ext cx="515721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國際溝通暨應用英語學系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近年曾赴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南韓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嘉泉大學／法國諾歐商學院</a:t>
            </a:r>
            <a:endParaRPr lang="en-US" sz="1350" dirty="0"/>
          </a:p>
        </p:txBody>
      </p:sp>
      <p:sp>
        <p:nvSpPr>
          <p:cNvPr id="32" name="Shape 30"/>
          <p:cNvSpPr/>
          <p:nvPr/>
        </p:nvSpPr>
        <p:spPr>
          <a:xfrm>
            <a:off x="548640" y="6931152"/>
            <a:ext cx="5486400" cy="365760"/>
          </a:xfrm>
          <a:prstGeom prst="roundRect">
            <a:avLst>
              <a:gd name="adj" fmla="val 15000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713232" y="6931152"/>
            <a:ext cx="51572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應用日語學系</a:t>
            </a:r>
            <a:r>
              <a:rPr lang="en-US" sz="1350" dirty="0">
                <a:solidFill>
                  <a:srgbClr val="000000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　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最常前往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駒澤大學</a:t>
            </a:r>
            <a:r>
              <a:rPr 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／</a:t>
            </a:r>
            <a:r>
              <a:rPr lang="zh-TW" altLang="en-US" sz="115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日本</a:t>
            </a:r>
            <a:r>
              <a:rPr lang="en-US" sz="1150" dirty="0" err="1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帝京大學</a:t>
            </a:r>
            <a:endParaRPr lang="en-US" sz="1350" dirty="0"/>
          </a:p>
        </p:txBody>
      </p:sp>
      <p:sp>
        <p:nvSpPr>
          <p:cNvPr id="35" name="Text 33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10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481" y="33832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重要時程</a:t>
            </a:r>
            <a:endParaRPr lang="en-US" sz="3100" dirty="0">
              <a:solidFill>
                <a:schemeClr val="tx2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48481" y="9601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115-2、116-1 皆適用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 flipH="1">
            <a:off x="781906" y="1572768"/>
            <a:ext cx="40895" cy="5806440"/>
          </a:xfrm>
          <a:prstGeom prst="line">
            <a:avLst/>
          </a:prstGeom>
          <a:noFill/>
          <a:ln w="25400">
            <a:solidFill>
              <a:srgbClr val="0CBCF5"/>
            </a:solidFill>
            <a:prstDash val="dash"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481" y="1527048"/>
            <a:ext cx="548640" cy="548640"/>
          </a:xfrm>
          <a:prstGeom prst="ellipse">
            <a:avLst/>
          </a:prstGeom>
          <a:solidFill>
            <a:srgbClr val="FF7A4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481" y="15270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257298" y="1481328"/>
            <a:ext cx="4860000" cy="720000"/>
          </a:xfrm>
          <a:prstGeom prst="roundRect">
            <a:avLst>
              <a:gd name="adj" fmla="val 7692"/>
            </a:avLst>
          </a:prstGeom>
          <a:solidFill>
            <a:srgbClr val="FDF0E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257297" y="1650492"/>
            <a:ext cx="1878917" cy="338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 err="1">
                <a:solidFill>
                  <a:schemeClr val="accent2">
                    <a:lumMod val="75000"/>
                  </a:scheme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即日起</a:t>
            </a:r>
            <a:r>
              <a:rPr lang="en-US" altLang="zh-TW" sz="15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~</a:t>
            </a:r>
            <a:r>
              <a:rPr lang="en-US" sz="1500" b="1" dirty="0">
                <a:solidFill>
                  <a:schemeClr val="accent2">
                    <a:lumMod val="75000"/>
                  </a:scheme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 9/2（三）</a:t>
            </a:r>
            <a:endParaRPr lang="en-US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2981192" y="1634742"/>
            <a:ext cx="3136106" cy="3698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線上申請＋書面資料送系所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548481" y="2898648"/>
            <a:ext cx="548640" cy="548640"/>
          </a:xfrm>
          <a:prstGeom prst="ellipse">
            <a:avLst/>
          </a:prstGeom>
          <a:solidFill>
            <a:srgbClr val="0CBC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481" y="28986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668EF816-7FBC-4004-BDE0-FB76EECB731A}"/>
              </a:ext>
            </a:extLst>
          </p:cNvPr>
          <p:cNvGrpSpPr/>
          <p:nvPr/>
        </p:nvGrpSpPr>
        <p:grpSpPr>
          <a:xfrm>
            <a:off x="1174888" y="2753532"/>
            <a:ext cx="4983680" cy="720000"/>
            <a:chOff x="1174888" y="2753532"/>
            <a:chExt cx="4983680" cy="720000"/>
          </a:xfrm>
        </p:grpSpPr>
        <p:sp>
          <p:nvSpPr>
            <p:cNvPr id="12" name="Shape 10"/>
            <p:cNvSpPr/>
            <p:nvPr/>
          </p:nvSpPr>
          <p:spPr>
            <a:xfrm>
              <a:off x="1174888" y="2753532"/>
              <a:ext cx="4859993" cy="720000"/>
            </a:xfrm>
            <a:prstGeom prst="roundRect">
              <a:avLst>
                <a:gd name="adj" fmla="val 7692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 11"/>
            <p:cNvSpPr/>
            <p:nvPr/>
          </p:nvSpPr>
          <p:spPr>
            <a:xfrm>
              <a:off x="1284557" y="2966040"/>
              <a:ext cx="1179727" cy="338328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0A97C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 panose="020B0604030504040204" pitchFamily="34" charset="-120"/>
                </a:rPr>
                <a:t>9/2 </a:t>
              </a:r>
              <a:r>
                <a:rPr lang="en-US" sz="1500" b="1" dirty="0">
                  <a:solidFill>
                    <a:srgbClr val="0A97C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</a:t>
              </a:r>
              <a:r>
                <a:rPr lang="en-US" sz="1500" b="1" dirty="0">
                  <a:solidFill>
                    <a:srgbClr val="0A97C7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微軟正黑體" panose="020B0604030504040204" pitchFamily="34" charset="-120"/>
                </a:rPr>
                <a:t> 9/9</a:t>
              </a:r>
              <a:endParaRPr lang="en-US" sz="15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2898781" y="2906360"/>
              <a:ext cx="3259787" cy="3886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9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系所初審，9/9前送國際處</a:t>
              </a:r>
              <a:endParaRPr lang="en-US" sz="1900" dirty="0"/>
            </a:p>
          </p:txBody>
        </p:sp>
      </p:grpSp>
      <p:sp>
        <p:nvSpPr>
          <p:cNvPr id="15" name="Shape 13"/>
          <p:cNvSpPr/>
          <p:nvPr/>
        </p:nvSpPr>
        <p:spPr>
          <a:xfrm>
            <a:off x="548481" y="4270248"/>
            <a:ext cx="548640" cy="548640"/>
          </a:xfrm>
          <a:prstGeom prst="ellipse">
            <a:avLst/>
          </a:prstGeom>
          <a:solidFill>
            <a:srgbClr val="0CBC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481" y="42702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174888" y="4224528"/>
            <a:ext cx="4860000" cy="720000"/>
          </a:xfrm>
          <a:prstGeom prst="roundRect">
            <a:avLst>
              <a:gd name="adj" fmla="val 7692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280160" y="4417740"/>
            <a:ext cx="1417320" cy="290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9/16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898781" y="4438404"/>
            <a:ext cx="2651760" cy="290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審查會議</a:t>
            </a:r>
            <a:endParaRPr lang="en-US" sz="1900" dirty="0"/>
          </a:p>
        </p:txBody>
      </p:sp>
      <p:sp>
        <p:nvSpPr>
          <p:cNvPr id="20" name="Shape 18"/>
          <p:cNvSpPr/>
          <p:nvPr/>
        </p:nvSpPr>
        <p:spPr>
          <a:xfrm>
            <a:off x="548481" y="5641848"/>
            <a:ext cx="548640" cy="548640"/>
          </a:xfrm>
          <a:prstGeom prst="ellipse">
            <a:avLst/>
          </a:prstGeom>
          <a:solidFill>
            <a:srgbClr val="0CBC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481" y="564184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1174888" y="5576300"/>
            <a:ext cx="4860000" cy="720000"/>
          </a:xfrm>
          <a:prstGeom prst="roundRect">
            <a:avLst>
              <a:gd name="adj" fmla="val 7692"/>
            </a:avLst>
          </a:prstGeom>
          <a:solidFill>
            <a:srgbClr val="EAF8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307534" y="5771052"/>
            <a:ext cx="1417320" cy="290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9/17</a:t>
            </a:r>
            <a:r>
              <a:rPr lang="en-US" altLang="zh-TW" sz="1500" b="1" dirty="0">
                <a:solidFill>
                  <a:srgbClr val="0A97C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rgbClr val="0A97C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en-US" altLang="zh-TW" sz="1500" b="1" dirty="0">
                <a:solidFill>
                  <a:srgbClr val="0A97C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panose="020B0604030504040204" pitchFamily="34" charset="-120"/>
              </a:rPr>
              <a:t> </a:t>
            </a:r>
            <a:r>
              <a:rPr lang="en-US" sz="1500" b="1" dirty="0">
                <a:solidFill>
                  <a:srgbClr val="0A97C7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 9/30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857500" y="5791184"/>
            <a:ext cx="2651760" cy="290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900" b="1" dirty="0">
                <a:solidFill>
                  <a:srgbClr val="0B2A3D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公告錄取名單</a:t>
            </a:r>
            <a:endParaRPr lang="en-US" sz="1900" dirty="0"/>
          </a:p>
        </p:txBody>
      </p:sp>
      <p:sp>
        <p:nvSpPr>
          <p:cNvPr id="25" name="Text 23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10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481" y="6567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tx2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應備文件</a:t>
            </a:r>
            <a:endParaRPr lang="en-US" sz="3100" dirty="0">
              <a:solidFill>
                <a:schemeClr val="tx2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686473"/>
            <a:ext cx="5486400" cy="366766"/>
          </a:xfrm>
          <a:prstGeom prst="roundRect">
            <a:avLst>
              <a:gd name="adj" fmla="val 14118"/>
            </a:avLst>
          </a:prstGeom>
          <a:solidFill>
            <a:srgbClr val="FFF3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48481" y="5751792"/>
            <a:ext cx="5029200" cy="2753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7A45"/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★ 申請學海系列獎學金者，請另確認資格條件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457200" y="7818120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B6B73">
                    <a:alpha val="85000"/>
                  </a:srgbClr>
                </a:solidFill>
                <a:latin typeface="微軟正黑體" pitchFamily="34" charset="0"/>
                <a:ea typeface="微軟正黑體" pitchFamily="34" charset="-122"/>
                <a:cs typeface="微軟正黑體" pitchFamily="34" charset="-120"/>
              </a:rPr>
              <a:t>義守大學 國際移動力中心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394960" y="781812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10</a:t>
            </a:r>
            <a:endParaRPr lang="en-US" sz="1100" dirty="0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3156606D-4047-4363-B943-B76FF81D07FE}"/>
              </a:ext>
            </a:extLst>
          </p:cNvPr>
          <p:cNvGrpSpPr/>
          <p:nvPr/>
        </p:nvGrpSpPr>
        <p:grpSpPr>
          <a:xfrm>
            <a:off x="548640" y="1498611"/>
            <a:ext cx="5319010" cy="3743614"/>
            <a:chOff x="652974" y="1307592"/>
            <a:chExt cx="5319010" cy="3743614"/>
          </a:xfrm>
        </p:grpSpPr>
        <p:sp>
          <p:nvSpPr>
            <p:cNvPr id="3" name="Shape 1"/>
            <p:cNvSpPr/>
            <p:nvPr/>
          </p:nvSpPr>
          <p:spPr>
            <a:xfrm>
              <a:off x="652974" y="1482768"/>
              <a:ext cx="180000" cy="180000"/>
            </a:xfrm>
            <a:prstGeom prst="roundRect">
              <a:avLst>
                <a:gd name="adj" fmla="val 14286"/>
              </a:avLst>
            </a:prstGeom>
            <a:noFill/>
            <a:ln w="1905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Shape 2"/>
            <p:cNvSpPr/>
            <p:nvPr/>
          </p:nvSpPr>
          <p:spPr>
            <a:xfrm>
              <a:off x="924448" y="1307592"/>
              <a:ext cx="5040000" cy="540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3"/>
            <p:cNvSpPr/>
            <p:nvPr/>
          </p:nvSpPr>
          <p:spPr>
            <a:xfrm>
              <a:off x="1004835" y="1380743"/>
              <a:ext cx="4847325" cy="3884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出國研修申請書</a:t>
              </a:r>
              <a:endParaRPr lang="en-US" sz="1700" dirty="0"/>
            </a:p>
          </p:txBody>
        </p:sp>
        <p:sp>
          <p:nvSpPr>
            <p:cNvPr id="7" name="Shape 5"/>
            <p:cNvSpPr/>
            <p:nvPr/>
          </p:nvSpPr>
          <p:spPr>
            <a:xfrm>
              <a:off x="924448" y="2107139"/>
              <a:ext cx="5040000" cy="540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6"/>
            <p:cNvSpPr/>
            <p:nvPr/>
          </p:nvSpPr>
          <p:spPr>
            <a:xfrm>
              <a:off x="1004835" y="2107139"/>
              <a:ext cx="4528189" cy="53035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交換生具結書</a:t>
              </a:r>
              <a:endParaRPr lang="en-US" sz="17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924448" y="2921760"/>
              <a:ext cx="5040000" cy="540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9"/>
            <p:cNvSpPr/>
            <p:nvPr/>
          </p:nvSpPr>
          <p:spPr>
            <a:xfrm>
              <a:off x="1004835" y="2916936"/>
              <a:ext cx="4847325" cy="53035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中、英文前一學期成績單（含班級人數與排名）</a:t>
              </a:r>
              <a:endParaRPr lang="en-US" sz="1700" dirty="0"/>
            </a:p>
          </p:txBody>
        </p:sp>
        <p:sp>
          <p:nvSpPr>
            <p:cNvPr id="13" name="Shape 11"/>
            <p:cNvSpPr/>
            <p:nvPr/>
          </p:nvSpPr>
          <p:spPr>
            <a:xfrm>
              <a:off x="931984" y="3721307"/>
              <a:ext cx="5040000" cy="540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12"/>
            <p:cNvSpPr/>
            <p:nvPr/>
          </p:nvSpPr>
          <p:spPr>
            <a:xfrm>
              <a:off x="1004835" y="3798926"/>
              <a:ext cx="4847325" cy="39816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語言檢定或測驗成績影本</a:t>
              </a:r>
              <a:endParaRPr lang="en-US" sz="17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931984" y="4511206"/>
              <a:ext cx="5040000" cy="540000"/>
            </a:xfrm>
            <a:prstGeom prst="roundRect">
              <a:avLst>
                <a:gd name="adj" fmla="val 17241"/>
              </a:avLst>
            </a:prstGeom>
            <a:solidFill>
              <a:srgbClr val="EAF8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 15"/>
            <p:cNvSpPr/>
            <p:nvPr/>
          </p:nvSpPr>
          <p:spPr>
            <a:xfrm>
              <a:off x="1004834" y="4645050"/>
              <a:ext cx="4847325" cy="272311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05000"/>
                </a:lnSpc>
                <a:buNone/>
              </a:pPr>
              <a:r>
                <a:rPr lang="en-US" sz="1700" b="1" dirty="0">
                  <a:solidFill>
                    <a:srgbClr val="0B2A3D"/>
                  </a:solidFill>
                  <a:latin typeface="微軟正黑體" pitchFamily="34" charset="0"/>
                  <a:ea typeface="微軟正黑體" pitchFamily="34" charset="-122"/>
                  <a:cs typeface="微軟正黑體" pitchFamily="34" charset="-120"/>
                </a:rPr>
                <a:t>其他有助審查之補充資料（如有）</a:t>
              </a:r>
              <a:endParaRPr lang="en-US" sz="1700" dirty="0"/>
            </a:p>
          </p:txBody>
        </p:sp>
        <p:sp>
          <p:nvSpPr>
            <p:cNvPr id="22" name="Shape 1">
              <a:extLst>
                <a:ext uri="{FF2B5EF4-FFF2-40B4-BE49-F238E27FC236}">
                  <a16:creationId xmlns:a16="http://schemas.microsoft.com/office/drawing/2014/main" id="{A94C7A68-7E62-4D43-8C48-A4ED103EEF3B}"/>
                </a:ext>
              </a:extLst>
            </p:cNvPr>
            <p:cNvSpPr/>
            <p:nvPr/>
          </p:nvSpPr>
          <p:spPr>
            <a:xfrm>
              <a:off x="652974" y="2282315"/>
              <a:ext cx="180000" cy="180000"/>
            </a:xfrm>
            <a:prstGeom prst="roundRect">
              <a:avLst>
                <a:gd name="adj" fmla="val 14286"/>
              </a:avLst>
            </a:prstGeom>
            <a:noFill/>
            <a:ln w="1905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Shape 1">
              <a:extLst>
                <a:ext uri="{FF2B5EF4-FFF2-40B4-BE49-F238E27FC236}">
                  <a16:creationId xmlns:a16="http://schemas.microsoft.com/office/drawing/2014/main" id="{844165D8-2DDF-4C92-98C1-6D84E4750B63}"/>
                </a:ext>
              </a:extLst>
            </p:cNvPr>
            <p:cNvSpPr/>
            <p:nvPr/>
          </p:nvSpPr>
          <p:spPr>
            <a:xfrm>
              <a:off x="652974" y="3092112"/>
              <a:ext cx="180000" cy="180000"/>
            </a:xfrm>
            <a:prstGeom prst="roundRect">
              <a:avLst>
                <a:gd name="adj" fmla="val 14286"/>
              </a:avLst>
            </a:prstGeom>
            <a:noFill/>
            <a:ln w="1905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Shape 1">
              <a:extLst>
                <a:ext uri="{FF2B5EF4-FFF2-40B4-BE49-F238E27FC236}">
                  <a16:creationId xmlns:a16="http://schemas.microsoft.com/office/drawing/2014/main" id="{CD72501A-A10A-4560-8E52-15590390CEAE}"/>
                </a:ext>
              </a:extLst>
            </p:cNvPr>
            <p:cNvSpPr/>
            <p:nvPr/>
          </p:nvSpPr>
          <p:spPr>
            <a:xfrm>
              <a:off x="652974" y="3908010"/>
              <a:ext cx="180000" cy="180000"/>
            </a:xfrm>
            <a:prstGeom prst="roundRect">
              <a:avLst>
                <a:gd name="adj" fmla="val 14286"/>
              </a:avLst>
            </a:prstGeom>
            <a:noFill/>
            <a:ln w="1905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Shape 1">
              <a:extLst>
                <a:ext uri="{FF2B5EF4-FFF2-40B4-BE49-F238E27FC236}">
                  <a16:creationId xmlns:a16="http://schemas.microsoft.com/office/drawing/2014/main" id="{BC535A95-8672-4DAC-9E97-3A523BD969DD}"/>
                </a:ext>
              </a:extLst>
            </p:cNvPr>
            <p:cNvSpPr/>
            <p:nvPr/>
          </p:nvSpPr>
          <p:spPr>
            <a:xfrm>
              <a:off x="652974" y="4689601"/>
              <a:ext cx="180000" cy="180000"/>
            </a:xfrm>
            <a:prstGeom prst="roundRect">
              <a:avLst>
                <a:gd name="adj" fmla="val 14286"/>
              </a:avLst>
            </a:prstGeom>
            <a:noFill/>
            <a:ln w="19050">
              <a:solidFill>
                <a:schemeClr val="accent5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562</Words>
  <Application>Microsoft Office PowerPoint</Application>
  <PresentationFormat>自訂</PresentationFormat>
  <Paragraphs>160</Paragraphs>
  <Slides>10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Aptos</vt:lpstr>
      <vt:lpstr>Microsoft JhengHei</vt:lpstr>
      <vt:lpstr>Arial</vt:lpstr>
      <vt:lpstr>Calibri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Gina Huang 黃文怡</cp:lastModifiedBy>
  <cp:revision>12</cp:revision>
  <dcterms:created xsi:type="dcterms:W3CDTF">2026-08-09T07:19:30Z</dcterms:created>
  <dcterms:modified xsi:type="dcterms:W3CDTF">2026-08-18T00:56:00Z</dcterms:modified>
</cp:coreProperties>
</file>