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6583363" cy="8229600"/>
  <p:notesSz cx="8229600" cy="6583363"/>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5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529" autoAdjust="0"/>
    <p:restoredTop sz="94610"/>
  </p:normalViewPr>
  <p:slideViewPr>
    <p:cSldViewPr snapToGrid="0" snapToObjects="1">
      <p:cViewPr varScale="1">
        <p:scale>
          <a:sx n="81" d="100"/>
          <a:sy n="81" d="100"/>
        </p:scale>
        <p:origin x="83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3480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2A3D"/>
        </a:solidFill>
        <a:effectLst/>
      </p:bgPr>
    </p:bg>
    <p:spTree>
      <p:nvGrpSpPr>
        <p:cNvPr id="1" name=""/>
        <p:cNvGrpSpPr/>
        <p:nvPr/>
      </p:nvGrpSpPr>
      <p:grpSpPr>
        <a:xfrm>
          <a:off x="0" y="0"/>
          <a:ext cx="0" cy="0"/>
          <a:chOff x="0" y="0"/>
          <a:chExt cx="0" cy="0"/>
        </a:xfrm>
      </p:grpSpPr>
      <p:sp>
        <p:nvSpPr>
          <p:cNvPr id="2" name="Shape 0"/>
          <p:cNvSpPr/>
          <p:nvPr/>
        </p:nvSpPr>
        <p:spPr>
          <a:xfrm>
            <a:off x="4937760" y="-274320"/>
            <a:ext cx="2194560" cy="2194560"/>
          </a:xfrm>
          <a:prstGeom prst="ellipse">
            <a:avLst/>
          </a:prstGeom>
          <a:solidFill>
            <a:srgbClr val="0CBCF5"/>
          </a:solidFill>
          <a:ln/>
        </p:spPr>
        <p:txBody>
          <a:bodyPr/>
          <a:lstStyle/>
          <a:p>
            <a:endParaRPr lang="en-US"/>
          </a:p>
        </p:txBody>
      </p:sp>
      <p:sp>
        <p:nvSpPr>
          <p:cNvPr id="3" name="Shape 1"/>
          <p:cNvSpPr/>
          <p:nvPr/>
        </p:nvSpPr>
        <p:spPr>
          <a:xfrm>
            <a:off x="-457200" y="6217920"/>
            <a:ext cx="1463040" cy="1463040"/>
          </a:xfrm>
          <a:prstGeom prst="ellipse">
            <a:avLst/>
          </a:prstGeom>
          <a:solidFill>
            <a:srgbClr val="FF7A45"/>
          </a:solidFill>
          <a:ln/>
        </p:spPr>
        <p:txBody>
          <a:bodyPr/>
          <a:lstStyle/>
          <a:p>
            <a:endParaRPr lang="en-US"/>
          </a:p>
        </p:txBody>
      </p:sp>
      <p:sp>
        <p:nvSpPr>
          <p:cNvPr id="4" name="Text 2"/>
          <p:cNvSpPr/>
          <p:nvPr/>
        </p:nvSpPr>
        <p:spPr>
          <a:xfrm>
            <a:off x="548481" y="1714500"/>
            <a:ext cx="5486400" cy="594360"/>
          </a:xfrm>
          <a:prstGeom prst="rect">
            <a:avLst/>
          </a:prstGeom>
          <a:noFill/>
          <a:ln/>
        </p:spPr>
        <p:txBody>
          <a:bodyPr wrap="square" rtlCol="0" anchor="ctr"/>
          <a:lstStyle/>
          <a:p>
            <a:pPr marL="0" indent="0" algn="ctr">
              <a:buNone/>
            </a:pPr>
            <a:r>
              <a:rPr lang="en-US" sz="3200" b="1" dirty="0">
                <a:solidFill>
                  <a:srgbClr val="0CBCF5"/>
                </a:solidFill>
                <a:latin typeface="Arial" pitchFamily="34" charset="0"/>
                <a:ea typeface="Arial" pitchFamily="34" charset="-122"/>
                <a:cs typeface="Arial" pitchFamily="34" charset="-120"/>
              </a:rPr>
              <a:t>115-2 &amp; 116-1</a:t>
            </a:r>
            <a:endParaRPr lang="en-US" sz="3200" dirty="0"/>
          </a:p>
        </p:txBody>
      </p:sp>
      <p:sp>
        <p:nvSpPr>
          <p:cNvPr id="5" name="Text 3"/>
          <p:cNvSpPr/>
          <p:nvPr/>
        </p:nvSpPr>
        <p:spPr>
          <a:xfrm>
            <a:off x="457200" y="2510233"/>
            <a:ext cx="5669280" cy="1554480"/>
          </a:xfrm>
          <a:prstGeom prst="rect">
            <a:avLst/>
          </a:prstGeom>
          <a:noFill/>
          <a:ln/>
        </p:spPr>
        <p:txBody>
          <a:bodyPr wrap="square" rtlCol="0" anchor="ctr"/>
          <a:lstStyle/>
          <a:p>
            <a:pPr marL="0" indent="0" algn="ctr">
              <a:lnSpc>
                <a:spcPct val="120000"/>
              </a:lnSpc>
              <a:buNone/>
            </a:pPr>
            <a:r>
              <a:rPr lang="en-US" sz="3400" b="1" dirty="0">
                <a:solidFill>
                  <a:srgbClr val="FFFFFF"/>
                </a:solidFill>
                <a:latin typeface="Arial" pitchFamily="34" charset="0"/>
                <a:ea typeface="Arial" pitchFamily="34" charset="-122"/>
                <a:cs typeface="Arial" pitchFamily="34" charset="-120"/>
              </a:rPr>
              <a:t>Outbound Exchange</a:t>
            </a:r>
            <a:endParaRPr lang="en-US" sz="3400" dirty="0"/>
          </a:p>
          <a:p>
            <a:pPr marL="0" indent="0" algn="ctr">
              <a:lnSpc>
                <a:spcPct val="120000"/>
              </a:lnSpc>
              <a:buNone/>
            </a:pPr>
            <a:r>
              <a:rPr lang="en-US" sz="3400" b="1" dirty="0">
                <a:solidFill>
                  <a:srgbClr val="FFFFFF"/>
                </a:solidFill>
                <a:latin typeface="Arial" pitchFamily="34" charset="0"/>
                <a:ea typeface="Arial" pitchFamily="34" charset="-122"/>
                <a:cs typeface="Arial" pitchFamily="34" charset="-120"/>
              </a:rPr>
              <a:t>Applications Now Open</a:t>
            </a:r>
            <a:endParaRPr lang="en-US" sz="3400" dirty="0"/>
          </a:p>
        </p:txBody>
      </p:sp>
      <p:sp>
        <p:nvSpPr>
          <p:cNvPr id="6" name="Text 4"/>
          <p:cNvSpPr/>
          <p:nvPr/>
        </p:nvSpPr>
        <p:spPr>
          <a:xfrm>
            <a:off x="457200" y="4617720"/>
            <a:ext cx="5669280" cy="457200"/>
          </a:xfrm>
          <a:prstGeom prst="rect">
            <a:avLst/>
          </a:prstGeom>
          <a:noFill/>
          <a:ln/>
        </p:spPr>
        <p:txBody>
          <a:bodyPr wrap="square" rtlCol="0" anchor="ctr"/>
          <a:lstStyle/>
          <a:p>
            <a:pPr marL="0" indent="0" algn="ctr">
              <a:buNone/>
            </a:pPr>
            <a:r>
              <a:rPr lang="en-US" sz="1800" i="1" dirty="0">
                <a:solidFill>
                  <a:srgbClr val="0CBCF5"/>
                </a:solidFill>
                <a:latin typeface="Arial" pitchFamily="34" charset="0"/>
                <a:ea typeface="Arial" pitchFamily="34" charset="-122"/>
                <a:cs typeface="Arial" pitchFamily="34" charset="-120"/>
              </a:rPr>
              <a:t>Step Outside ISU, See the World</a:t>
            </a:r>
            <a:endParaRPr lang="en-US" sz="1800" dirty="0"/>
          </a:p>
        </p:txBody>
      </p:sp>
      <p:sp>
        <p:nvSpPr>
          <p:cNvPr id="7" name="Text 5"/>
          <p:cNvSpPr/>
          <p:nvPr/>
        </p:nvSpPr>
        <p:spPr>
          <a:xfrm>
            <a:off x="548640" y="5166360"/>
            <a:ext cx="5486400" cy="548640"/>
          </a:xfrm>
          <a:prstGeom prst="rect">
            <a:avLst/>
          </a:prstGeom>
          <a:noFill/>
          <a:ln/>
        </p:spPr>
        <p:txBody>
          <a:bodyPr wrap="square" rtlCol="0" anchor="ctr"/>
          <a:lstStyle/>
          <a:p>
            <a:pPr marL="0" indent="0" algn="ctr">
              <a:buNone/>
            </a:pPr>
            <a:r>
              <a:rPr lang="en-US" sz="1400" dirty="0">
                <a:solidFill>
                  <a:srgbClr val="FFFFFF">
                    <a:alpha val="85000"/>
                  </a:srgbClr>
                </a:solidFill>
                <a:latin typeface="Arial" pitchFamily="34" charset="0"/>
                <a:ea typeface="Arial" pitchFamily="34" charset="-122"/>
                <a:cs typeface="Arial" pitchFamily="34" charset="-120"/>
              </a:rPr>
              <a:t>Spring 2027 (115-2) &amp; Fall 2027 (116-1) Exchange Terms</a:t>
            </a:r>
            <a:endParaRPr lang="en-US" sz="1400" dirty="0"/>
          </a:p>
        </p:txBody>
      </p:sp>
      <p:sp>
        <p:nvSpPr>
          <p:cNvPr id="8" name="Shape 6"/>
          <p:cNvSpPr/>
          <p:nvPr/>
        </p:nvSpPr>
        <p:spPr>
          <a:xfrm>
            <a:off x="1554480" y="6492240"/>
            <a:ext cx="3474720" cy="594360"/>
          </a:xfrm>
          <a:prstGeom prst="roundRect">
            <a:avLst>
              <a:gd name="adj" fmla="val 49231"/>
            </a:avLst>
          </a:prstGeom>
          <a:solidFill>
            <a:srgbClr val="FF7A45"/>
          </a:solidFill>
          <a:ln/>
        </p:spPr>
        <p:txBody>
          <a:bodyPr/>
          <a:lstStyle/>
          <a:p>
            <a:endParaRPr lang="en-US"/>
          </a:p>
        </p:txBody>
      </p:sp>
      <p:sp>
        <p:nvSpPr>
          <p:cNvPr id="9" name="Text 7"/>
          <p:cNvSpPr/>
          <p:nvPr/>
        </p:nvSpPr>
        <p:spPr>
          <a:xfrm>
            <a:off x="1554480" y="6492240"/>
            <a:ext cx="3474720" cy="594360"/>
          </a:xfrm>
          <a:prstGeom prst="rect">
            <a:avLst/>
          </a:prstGeom>
          <a:noFill/>
          <a:ln/>
        </p:spPr>
        <p:txBody>
          <a:bodyPr wrap="square" rtlCol="0" anchor="ctr"/>
          <a:lstStyle/>
          <a:p>
            <a:pPr marL="0" indent="0" algn="ctr">
              <a:buNone/>
            </a:pPr>
            <a:r>
              <a:rPr lang="en-US" sz="1550" b="1" dirty="0">
                <a:solidFill>
                  <a:srgbClr val="FFFFFF"/>
                </a:solidFill>
                <a:latin typeface="Arial" pitchFamily="34" charset="0"/>
                <a:ea typeface="Arial" pitchFamily="34" charset="-122"/>
                <a:cs typeface="Arial" pitchFamily="34" charset="-120"/>
              </a:rPr>
              <a:t>Application Deadline: Sep 2 (Wed)</a:t>
            </a:r>
            <a:endParaRPr lang="en-US" sz="1550" dirty="0"/>
          </a:p>
        </p:txBody>
      </p:sp>
      <p:sp>
        <p:nvSpPr>
          <p:cNvPr id="10" name="Text 8"/>
          <p:cNvSpPr/>
          <p:nvPr/>
        </p:nvSpPr>
        <p:spPr>
          <a:xfrm>
            <a:off x="5394960" y="7818120"/>
            <a:ext cx="914400" cy="274320"/>
          </a:xfrm>
          <a:prstGeom prst="rect">
            <a:avLst/>
          </a:prstGeom>
          <a:noFill/>
          <a:ln/>
        </p:spPr>
        <p:txBody>
          <a:bodyPr wrap="square" rtlCol="0" anchor="ctr"/>
          <a:lstStyle/>
          <a:p>
            <a:pPr marL="0" indent="0" algn="r">
              <a:buNone/>
            </a:pPr>
            <a:r>
              <a:rPr lang="en-US" sz="1100" dirty="0">
                <a:solidFill>
                  <a:srgbClr val="FFFFFF">
                    <a:alpha val="70000"/>
                  </a:srgbClr>
                </a:solidFill>
                <a:latin typeface="Arial" pitchFamily="34" charset="0"/>
                <a:ea typeface="Arial" pitchFamily="34" charset="-122"/>
                <a:cs typeface="Arial" pitchFamily="34" charset="-120"/>
              </a:rPr>
              <a:t>1 / 9</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640080"/>
            <a:ext cx="5486400" cy="548640"/>
          </a:xfrm>
          <a:prstGeom prst="rect">
            <a:avLst/>
          </a:prstGeom>
          <a:noFill/>
          <a:ln/>
        </p:spPr>
        <p:txBody>
          <a:bodyPr wrap="square" rtlCol="0" anchor="ctr"/>
          <a:lstStyle/>
          <a:p>
            <a:pPr marL="0" indent="0">
              <a:buNone/>
            </a:pPr>
            <a:r>
              <a:rPr lang="en-US" sz="3200" b="1" dirty="0">
                <a:solidFill>
                  <a:srgbClr val="0B2A3D"/>
                </a:solidFill>
                <a:latin typeface="Arial" pitchFamily="34" charset="0"/>
                <a:ea typeface="Arial" pitchFamily="34" charset="-122"/>
                <a:cs typeface="Arial" pitchFamily="34" charset="-120"/>
              </a:rPr>
              <a:t>Why Study Abroad?</a:t>
            </a:r>
            <a:endParaRPr lang="en-US" sz="3200" dirty="0"/>
          </a:p>
        </p:txBody>
      </p:sp>
      <p:sp>
        <p:nvSpPr>
          <p:cNvPr id="3" name="Shape 1"/>
          <p:cNvSpPr/>
          <p:nvPr/>
        </p:nvSpPr>
        <p:spPr>
          <a:xfrm>
            <a:off x="548640" y="2862072"/>
            <a:ext cx="658368" cy="658368"/>
          </a:xfrm>
          <a:prstGeom prst="ellipse">
            <a:avLst/>
          </a:prstGeom>
          <a:solidFill>
            <a:srgbClr val="0CBCF5"/>
          </a:solidFill>
          <a:ln/>
        </p:spPr>
        <p:txBody>
          <a:bodyPr/>
          <a:lstStyle/>
          <a:p>
            <a:endParaRPr lang="en-US"/>
          </a:p>
        </p:txBody>
      </p:sp>
      <p:sp>
        <p:nvSpPr>
          <p:cNvPr id="4" name="Text 2"/>
          <p:cNvSpPr/>
          <p:nvPr/>
        </p:nvSpPr>
        <p:spPr>
          <a:xfrm>
            <a:off x="548640" y="2862072"/>
            <a:ext cx="658368" cy="658368"/>
          </a:xfrm>
          <a:prstGeom prst="rect">
            <a:avLst/>
          </a:prstGeom>
          <a:noFill/>
          <a:ln/>
        </p:spPr>
        <p:txBody>
          <a:bodyPr wrap="square" rtlCol="0" anchor="ctr"/>
          <a:lstStyle/>
          <a:p>
            <a:pPr marL="0" indent="0" algn="ctr">
              <a:buNone/>
            </a:pPr>
            <a:r>
              <a:rPr lang="en-US" sz="2400" b="1" dirty="0">
                <a:solidFill>
                  <a:srgbClr val="FFFFFF"/>
                </a:solidFill>
                <a:latin typeface="Arial" pitchFamily="34" charset="0"/>
                <a:ea typeface="Arial" pitchFamily="34" charset="-122"/>
                <a:cs typeface="Arial" pitchFamily="34" charset="-120"/>
              </a:rPr>
              <a:t>1</a:t>
            </a:r>
            <a:endParaRPr lang="en-US" sz="2400" dirty="0"/>
          </a:p>
        </p:txBody>
      </p:sp>
      <p:sp>
        <p:nvSpPr>
          <p:cNvPr id="5" name="Shape 3"/>
          <p:cNvSpPr/>
          <p:nvPr/>
        </p:nvSpPr>
        <p:spPr>
          <a:xfrm>
            <a:off x="1408176" y="2596896"/>
            <a:ext cx="4526280" cy="1188720"/>
          </a:xfrm>
          <a:prstGeom prst="roundRect">
            <a:avLst>
              <a:gd name="adj" fmla="val 9231"/>
            </a:avLst>
          </a:prstGeom>
          <a:solidFill>
            <a:srgbClr val="EAF8FE"/>
          </a:solidFill>
          <a:ln/>
        </p:spPr>
        <p:txBody>
          <a:bodyPr/>
          <a:lstStyle/>
          <a:p>
            <a:endParaRPr lang="en-US"/>
          </a:p>
        </p:txBody>
      </p:sp>
      <p:sp>
        <p:nvSpPr>
          <p:cNvPr id="6" name="Text 4"/>
          <p:cNvSpPr/>
          <p:nvPr/>
        </p:nvSpPr>
        <p:spPr>
          <a:xfrm>
            <a:off x="1408176" y="2596896"/>
            <a:ext cx="4526280" cy="1188720"/>
          </a:xfrm>
          <a:prstGeom prst="rect">
            <a:avLst/>
          </a:prstGeom>
          <a:noFill/>
          <a:ln/>
        </p:spPr>
        <p:txBody>
          <a:bodyPr wrap="square" rtlCol="0" anchor="ctr"/>
          <a:lstStyle/>
          <a:p>
            <a:pPr marL="0" indent="0">
              <a:lnSpc>
                <a:spcPct val="120000"/>
              </a:lnSpc>
              <a:buNone/>
            </a:pPr>
            <a:r>
              <a:rPr lang="en-US" sz="1650" b="1" dirty="0">
                <a:solidFill>
                  <a:srgbClr val="0B2A3D"/>
                </a:solidFill>
                <a:latin typeface="Arial" pitchFamily="34" charset="0"/>
                <a:ea typeface="Arial" pitchFamily="34" charset="-122"/>
                <a:cs typeface="Arial" pitchFamily="34" charset="-120"/>
              </a:rPr>
              <a:t>Credit transfer — stay on track to graduate</a:t>
            </a:r>
            <a:endParaRPr lang="en-US" sz="1650" dirty="0"/>
          </a:p>
        </p:txBody>
      </p:sp>
      <p:sp>
        <p:nvSpPr>
          <p:cNvPr id="7" name="Shape 5"/>
          <p:cNvSpPr/>
          <p:nvPr/>
        </p:nvSpPr>
        <p:spPr>
          <a:xfrm>
            <a:off x="548640" y="4306824"/>
            <a:ext cx="658368" cy="658368"/>
          </a:xfrm>
          <a:prstGeom prst="ellipse">
            <a:avLst/>
          </a:prstGeom>
          <a:solidFill>
            <a:srgbClr val="0CBCF5"/>
          </a:solidFill>
          <a:ln/>
        </p:spPr>
        <p:txBody>
          <a:bodyPr/>
          <a:lstStyle/>
          <a:p>
            <a:endParaRPr lang="en-US"/>
          </a:p>
        </p:txBody>
      </p:sp>
      <p:sp>
        <p:nvSpPr>
          <p:cNvPr id="8" name="Text 6"/>
          <p:cNvSpPr/>
          <p:nvPr/>
        </p:nvSpPr>
        <p:spPr>
          <a:xfrm>
            <a:off x="548640" y="4306824"/>
            <a:ext cx="658368" cy="658368"/>
          </a:xfrm>
          <a:prstGeom prst="rect">
            <a:avLst/>
          </a:prstGeom>
          <a:noFill/>
          <a:ln/>
        </p:spPr>
        <p:txBody>
          <a:bodyPr wrap="square" rtlCol="0" anchor="ctr"/>
          <a:lstStyle/>
          <a:p>
            <a:pPr marL="0" indent="0" algn="ctr">
              <a:buNone/>
            </a:pPr>
            <a:r>
              <a:rPr lang="en-US" sz="2400" b="1" dirty="0">
                <a:solidFill>
                  <a:srgbClr val="FFFFFF"/>
                </a:solidFill>
                <a:latin typeface="Arial" pitchFamily="34" charset="0"/>
                <a:ea typeface="Arial" pitchFamily="34" charset="-122"/>
                <a:cs typeface="Arial" pitchFamily="34" charset="-120"/>
              </a:rPr>
              <a:t>2</a:t>
            </a:r>
            <a:endParaRPr lang="en-US" sz="2400" dirty="0"/>
          </a:p>
        </p:txBody>
      </p:sp>
      <p:sp>
        <p:nvSpPr>
          <p:cNvPr id="9" name="Shape 7"/>
          <p:cNvSpPr/>
          <p:nvPr/>
        </p:nvSpPr>
        <p:spPr>
          <a:xfrm>
            <a:off x="1408176" y="4041648"/>
            <a:ext cx="4526280" cy="1188720"/>
          </a:xfrm>
          <a:prstGeom prst="roundRect">
            <a:avLst>
              <a:gd name="adj" fmla="val 9231"/>
            </a:avLst>
          </a:prstGeom>
          <a:solidFill>
            <a:srgbClr val="EAF8FE"/>
          </a:solidFill>
          <a:ln/>
        </p:spPr>
        <p:txBody>
          <a:bodyPr/>
          <a:lstStyle/>
          <a:p>
            <a:endParaRPr lang="en-US"/>
          </a:p>
        </p:txBody>
      </p:sp>
      <p:sp>
        <p:nvSpPr>
          <p:cNvPr id="10" name="Text 8"/>
          <p:cNvSpPr/>
          <p:nvPr/>
        </p:nvSpPr>
        <p:spPr>
          <a:xfrm>
            <a:off x="1636776" y="4041648"/>
            <a:ext cx="4069080" cy="1188720"/>
          </a:xfrm>
          <a:prstGeom prst="rect">
            <a:avLst/>
          </a:prstGeom>
          <a:noFill/>
          <a:ln/>
        </p:spPr>
        <p:txBody>
          <a:bodyPr wrap="square" rtlCol="0" anchor="ctr"/>
          <a:lstStyle/>
          <a:p>
            <a:pPr marL="0" indent="0">
              <a:lnSpc>
                <a:spcPct val="120000"/>
              </a:lnSpc>
              <a:buNone/>
            </a:pPr>
            <a:r>
              <a:rPr lang="en-US" sz="1650" b="1" dirty="0">
                <a:solidFill>
                  <a:srgbClr val="0B2A3D"/>
                </a:solidFill>
                <a:latin typeface="Arial" pitchFamily="34" charset="0"/>
                <a:ea typeface="Arial" pitchFamily="34" charset="-122"/>
                <a:cs typeface="Arial" pitchFamily="34" charset="-120"/>
              </a:rPr>
              <a:t>Apply for an ISU scholarship</a:t>
            </a:r>
            <a:endParaRPr lang="en-US" sz="1650" dirty="0"/>
          </a:p>
        </p:txBody>
      </p:sp>
      <p:sp>
        <p:nvSpPr>
          <p:cNvPr id="11" name="Shape 9"/>
          <p:cNvSpPr/>
          <p:nvPr/>
        </p:nvSpPr>
        <p:spPr>
          <a:xfrm>
            <a:off x="548640" y="5843016"/>
            <a:ext cx="658368" cy="658368"/>
          </a:xfrm>
          <a:prstGeom prst="ellipse">
            <a:avLst/>
          </a:prstGeom>
          <a:solidFill>
            <a:srgbClr val="0CBCF5"/>
          </a:solidFill>
          <a:ln/>
        </p:spPr>
        <p:txBody>
          <a:bodyPr/>
          <a:lstStyle/>
          <a:p>
            <a:endParaRPr lang="en-US"/>
          </a:p>
        </p:txBody>
      </p:sp>
      <p:sp>
        <p:nvSpPr>
          <p:cNvPr id="12" name="Text 10"/>
          <p:cNvSpPr/>
          <p:nvPr/>
        </p:nvSpPr>
        <p:spPr>
          <a:xfrm>
            <a:off x="548640" y="5843016"/>
            <a:ext cx="658368" cy="658368"/>
          </a:xfrm>
          <a:prstGeom prst="rect">
            <a:avLst/>
          </a:prstGeom>
          <a:noFill/>
          <a:ln/>
        </p:spPr>
        <p:txBody>
          <a:bodyPr wrap="square" rtlCol="0" anchor="ctr"/>
          <a:lstStyle/>
          <a:p>
            <a:pPr marL="0" indent="0" algn="ctr">
              <a:buNone/>
            </a:pPr>
            <a:r>
              <a:rPr lang="en-US" sz="2400" b="1" dirty="0">
                <a:solidFill>
                  <a:srgbClr val="FFFFFF"/>
                </a:solidFill>
                <a:latin typeface="Arial" pitchFamily="34" charset="0"/>
                <a:ea typeface="Arial" pitchFamily="34" charset="-122"/>
                <a:cs typeface="Arial" pitchFamily="34" charset="-120"/>
              </a:rPr>
              <a:t>3</a:t>
            </a:r>
            <a:endParaRPr lang="en-US" sz="2400" dirty="0"/>
          </a:p>
        </p:txBody>
      </p:sp>
      <p:sp>
        <p:nvSpPr>
          <p:cNvPr id="13" name="Shape 11"/>
          <p:cNvSpPr/>
          <p:nvPr/>
        </p:nvSpPr>
        <p:spPr>
          <a:xfrm>
            <a:off x="1408176" y="5486400"/>
            <a:ext cx="4526280" cy="1371600"/>
          </a:xfrm>
          <a:prstGeom prst="roundRect">
            <a:avLst>
              <a:gd name="adj" fmla="val 8000"/>
            </a:avLst>
          </a:prstGeom>
          <a:solidFill>
            <a:srgbClr val="EAF8FE"/>
          </a:solidFill>
          <a:ln/>
        </p:spPr>
        <p:txBody>
          <a:bodyPr/>
          <a:lstStyle/>
          <a:p>
            <a:endParaRPr lang="en-US"/>
          </a:p>
        </p:txBody>
      </p:sp>
      <p:sp>
        <p:nvSpPr>
          <p:cNvPr id="14" name="Text 12"/>
          <p:cNvSpPr/>
          <p:nvPr/>
        </p:nvSpPr>
        <p:spPr>
          <a:xfrm>
            <a:off x="1408176" y="5486400"/>
            <a:ext cx="4526280" cy="1371600"/>
          </a:xfrm>
          <a:prstGeom prst="rect">
            <a:avLst/>
          </a:prstGeom>
          <a:noFill/>
          <a:ln/>
        </p:spPr>
        <p:txBody>
          <a:bodyPr wrap="square" rtlCol="0" anchor="ctr"/>
          <a:lstStyle/>
          <a:p>
            <a:pPr marL="0" indent="0">
              <a:lnSpc>
                <a:spcPct val="120000"/>
              </a:lnSpc>
              <a:buNone/>
            </a:pPr>
            <a:r>
              <a:rPr lang="en-US" sz="1650" b="1" dirty="0">
                <a:solidFill>
                  <a:srgbClr val="0B2A3D"/>
                </a:solidFill>
                <a:latin typeface="Arial" pitchFamily="34" charset="0"/>
                <a:ea typeface="Arial" pitchFamily="34" charset="-122"/>
                <a:cs typeface="Arial" pitchFamily="34" charset="-120"/>
              </a:rPr>
              <a:t>Choose from our global partner universities — study abroad at a fraction of the cost</a:t>
            </a:r>
            <a:endParaRPr lang="en-US" sz="1650" dirty="0"/>
          </a:p>
        </p:txBody>
      </p:sp>
      <p:sp>
        <p:nvSpPr>
          <p:cNvPr id="15" name="Text 13"/>
          <p:cNvSpPr/>
          <p:nvPr/>
        </p:nvSpPr>
        <p:spPr>
          <a:xfrm>
            <a:off x="457200" y="7818120"/>
            <a:ext cx="4480560" cy="274320"/>
          </a:xfrm>
          <a:prstGeom prst="rect">
            <a:avLst/>
          </a:prstGeom>
          <a:noFill/>
          <a:ln/>
        </p:spPr>
        <p:txBody>
          <a:bodyPr wrap="square" rtlCol="0" anchor="ctr"/>
          <a:lstStyle/>
          <a:p>
            <a:pPr marL="0" indent="0">
              <a:buNone/>
            </a:pPr>
            <a:r>
              <a:rPr lang="en-US" sz="1000" dirty="0">
                <a:solidFill>
                  <a:srgbClr val="5B6B73">
                    <a:alpha val="85000"/>
                  </a:srgbClr>
                </a:solidFill>
                <a:latin typeface="Arial" pitchFamily="34" charset="0"/>
                <a:ea typeface="Arial" pitchFamily="34" charset="-122"/>
                <a:cs typeface="Arial" pitchFamily="34" charset="-120"/>
              </a:rPr>
              <a:t>ISU Global Mobility Center</a:t>
            </a:r>
            <a:endParaRPr lang="en-US" sz="1000" dirty="0"/>
          </a:p>
        </p:txBody>
      </p:sp>
      <p:sp>
        <p:nvSpPr>
          <p:cNvPr id="16" name="Text 14"/>
          <p:cNvSpPr/>
          <p:nvPr/>
        </p:nvSpPr>
        <p:spPr>
          <a:xfrm>
            <a:off x="5394960" y="7818120"/>
            <a:ext cx="914400" cy="274320"/>
          </a:xfrm>
          <a:prstGeom prst="rect">
            <a:avLst/>
          </a:prstGeom>
          <a:noFill/>
          <a:ln/>
        </p:spPr>
        <p:txBody>
          <a:bodyPr wrap="square" rtlCol="0" anchor="ctr"/>
          <a:lstStyle/>
          <a:p>
            <a:pPr marL="0" indent="0" algn="r">
              <a:buNone/>
            </a:pPr>
            <a:r>
              <a:rPr lang="en-US" sz="1100" dirty="0">
                <a:solidFill>
                  <a:srgbClr val="5B6B73"/>
                </a:solidFill>
                <a:latin typeface="Arial" pitchFamily="34" charset="0"/>
                <a:ea typeface="Arial" pitchFamily="34" charset="-122"/>
                <a:cs typeface="Arial" pitchFamily="34" charset="-120"/>
              </a:rPr>
              <a:t>2 / 9</a:t>
            </a:r>
            <a:endParaRPr lang="en-US" sz="1100" dirty="0"/>
          </a:p>
        </p:txBody>
      </p:sp>
      <p:sp>
        <p:nvSpPr>
          <p:cNvPr id="17" name="Rounded Rectangle 16"/>
          <p:cNvSpPr/>
          <p:nvPr/>
        </p:nvSpPr>
        <p:spPr>
          <a:xfrm>
            <a:off x="548481" y="1478012"/>
            <a:ext cx="5486400" cy="658368"/>
          </a:xfrm>
          <a:prstGeom prst="roundRect">
            <a:avLst/>
          </a:prstGeom>
          <a:solidFill>
            <a:srgbClr val="FF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548799" y="1559073"/>
            <a:ext cx="5486241" cy="477054"/>
          </a:xfrm>
          <a:prstGeom prst="rect">
            <a:avLst/>
          </a:prstGeom>
          <a:noFill/>
        </p:spPr>
        <p:txBody>
          <a:bodyPr wrap="square" anchor="ctr">
            <a:spAutoFit/>
          </a:bodyPr>
          <a:lstStyle/>
          <a:p>
            <a:pPr marL="285750" indent="-285750">
              <a:buFont typeface="Arial" panose="020B0604020202020204" pitchFamily="34" charset="0"/>
              <a:buChar char="♥"/>
            </a:pPr>
            <a:r>
              <a:rPr sz="1250" b="1" dirty="0">
                <a:solidFill>
                  <a:srgbClr val="FF7A45"/>
                </a:solidFill>
                <a:latin typeface="Arial"/>
              </a:rPr>
              <a:t>Good to know: at most partner universities, exchange students don't pay separate tuition — you only pay ISU's regular tuition.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957" y="329184"/>
            <a:ext cx="5486400" cy="548640"/>
          </a:xfrm>
          <a:prstGeom prst="rect">
            <a:avLst/>
          </a:prstGeom>
          <a:noFill/>
          <a:ln/>
        </p:spPr>
        <p:txBody>
          <a:bodyPr wrap="square" rtlCol="0" anchor="ctr"/>
          <a:lstStyle/>
          <a:p>
            <a:pPr marL="0" indent="0">
              <a:buNone/>
            </a:pPr>
            <a:r>
              <a:rPr lang="en-US" sz="2700" b="1" dirty="0">
                <a:solidFill>
                  <a:srgbClr val="0B2A3D"/>
                </a:solidFill>
                <a:latin typeface="Arial" pitchFamily="34" charset="0"/>
                <a:ea typeface="Arial" pitchFamily="34" charset="-122"/>
                <a:cs typeface="Arial" pitchFamily="34" charset="-120"/>
              </a:rPr>
              <a:t>Where Do ISU Students Go?</a:t>
            </a:r>
            <a:endParaRPr lang="en-US" sz="2700" dirty="0"/>
          </a:p>
        </p:txBody>
      </p:sp>
      <p:sp>
        <p:nvSpPr>
          <p:cNvPr id="3" name="Text 1"/>
          <p:cNvSpPr/>
          <p:nvPr/>
        </p:nvSpPr>
        <p:spPr>
          <a:xfrm>
            <a:off x="548006" y="986045"/>
            <a:ext cx="5486400" cy="320040"/>
          </a:xfrm>
          <a:prstGeom prst="rect">
            <a:avLst/>
          </a:prstGeom>
          <a:noFill/>
          <a:ln/>
        </p:spPr>
        <p:txBody>
          <a:bodyPr wrap="square" rtlCol="0" anchor="ctr"/>
          <a:lstStyle/>
          <a:p>
            <a:pPr marL="0" indent="0">
              <a:buNone/>
            </a:pPr>
            <a:r>
              <a:rPr lang="en-US" sz="1700" b="1" dirty="0">
                <a:solidFill>
                  <a:srgbClr val="0B2A3D"/>
                </a:solidFill>
                <a:latin typeface="Arial" pitchFamily="34" charset="0"/>
                <a:ea typeface="Arial" pitchFamily="34" charset="-122"/>
                <a:cs typeface="Arial" pitchFamily="34" charset="-120"/>
              </a:rPr>
              <a:t>Top Destination Countries</a:t>
            </a:r>
            <a:endParaRPr lang="en-US" sz="1700" dirty="0"/>
          </a:p>
        </p:txBody>
      </p:sp>
      <p:sp>
        <p:nvSpPr>
          <p:cNvPr id="4" name="Shape 2"/>
          <p:cNvSpPr/>
          <p:nvPr/>
        </p:nvSpPr>
        <p:spPr>
          <a:xfrm>
            <a:off x="548006" y="1443245"/>
            <a:ext cx="1645920" cy="530352"/>
          </a:xfrm>
          <a:prstGeom prst="roundRect">
            <a:avLst>
              <a:gd name="adj" fmla="val 17241"/>
            </a:avLst>
          </a:prstGeom>
          <a:solidFill>
            <a:srgbClr val="EAF8FE"/>
          </a:solidFill>
          <a:ln/>
        </p:spPr>
        <p:txBody>
          <a:bodyPr/>
          <a:lstStyle/>
          <a:p>
            <a:endParaRPr lang="en-US"/>
          </a:p>
        </p:txBody>
      </p:sp>
      <p:sp>
        <p:nvSpPr>
          <p:cNvPr id="5" name="Text 3"/>
          <p:cNvSpPr/>
          <p:nvPr/>
        </p:nvSpPr>
        <p:spPr>
          <a:xfrm>
            <a:off x="548006" y="1443245"/>
            <a:ext cx="1645920" cy="530352"/>
          </a:xfrm>
          <a:prstGeom prst="rect">
            <a:avLst/>
          </a:prstGeom>
          <a:noFill/>
          <a:ln/>
        </p:spPr>
        <p:txBody>
          <a:bodyPr wrap="square" rtlCol="0" anchor="ctr"/>
          <a:lstStyle/>
          <a:p>
            <a:pPr marL="0" indent="0" algn="ctr">
              <a:buNone/>
            </a:pPr>
            <a:r>
              <a:rPr lang="en-US" sz="1500" b="1" dirty="0">
                <a:solidFill>
                  <a:srgbClr val="0B2A3D"/>
                </a:solidFill>
                <a:latin typeface="Arial" pitchFamily="34" charset="0"/>
                <a:ea typeface="Arial" pitchFamily="34" charset="-122"/>
                <a:cs typeface="Arial" pitchFamily="34" charset="-120"/>
              </a:rPr>
              <a:t>Japan</a:t>
            </a:r>
            <a:endParaRPr lang="en-US" sz="1500" dirty="0"/>
          </a:p>
        </p:txBody>
      </p:sp>
      <p:sp>
        <p:nvSpPr>
          <p:cNvPr id="6" name="Shape 4"/>
          <p:cNvSpPr/>
          <p:nvPr/>
        </p:nvSpPr>
        <p:spPr>
          <a:xfrm>
            <a:off x="2468246" y="1443245"/>
            <a:ext cx="1645920" cy="530352"/>
          </a:xfrm>
          <a:prstGeom prst="roundRect">
            <a:avLst>
              <a:gd name="adj" fmla="val 17241"/>
            </a:avLst>
          </a:prstGeom>
          <a:solidFill>
            <a:srgbClr val="EAF8FE"/>
          </a:solidFill>
          <a:ln/>
        </p:spPr>
        <p:txBody>
          <a:bodyPr/>
          <a:lstStyle/>
          <a:p>
            <a:endParaRPr lang="en-US"/>
          </a:p>
        </p:txBody>
      </p:sp>
      <p:sp>
        <p:nvSpPr>
          <p:cNvPr id="7" name="Text 5"/>
          <p:cNvSpPr/>
          <p:nvPr/>
        </p:nvSpPr>
        <p:spPr>
          <a:xfrm>
            <a:off x="2468246" y="1443245"/>
            <a:ext cx="1645920" cy="530352"/>
          </a:xfrm>
          <a:prstGeom prst="rect">
            <a:avLst/>
          </a:prstGeom>
          <a:noFill/>
          <a:ln/>
        </p:spPr>
        <p:txBody>
          <a:bodyPr wrap="square" rtlCol="0" anchor="ctr"/>
          <a:lstStyle/>
          <a:p>
            <a:pPr marL="0" indent="0" algn="ctr">
              <a:buNone/>
            </a:pPr>
            <a:r>
              <a:rPr lang="en-US" sz="1500" b="1" dirty="0">
                <a:solidFill>
                  <a:srgbClr val="0B2A3D"/>
                </a:solidFill>
                <a:latin typeface="Arial" pitchFamily="34" charset="0"/>
                <a:ea typeface="Arial" pitchFamily="34" charset="-122"/>
                <a:cs typeface="Arial" pitchFamily="34" charset="-120"/>
              </a:rPr>
              <a:t>China</a:t>
            </a:r>
            <a:endParaRPr lang="en-US" sz="1500" dirty="0"/>
          </a:p>
        </p:txBody>
      </p:sp>
      <p:sp>
        <p:nvSpPr>
          <p:cNvPr id="8" name="Shape 6"/>
          <p:cNvSpPr/>
          <p:nvPr/>
        </p:nvSpPr>
        <p:spPr>
          <a:xfrm>
            <a:off x="4388486" y="1443245"/>
            <a:ext cx="1645920" cy="530352"/>
          </a:xfrm>
          <a:prstGeom prst="roundRect">
            <a:avLst>
              <a:gd name="adj" fmla="val 17241"/>
            </a:avLst>
          </a:prstGeom>
          <a:solidFill>
            <a:srgbClr val="EAF8FE"/>
          </a:solidFill>
          <a:ln/>
        </p:spPr>
        <p:txBody>
          <a:bodyPr/>
          <a:lstStyle/>
          <a:p>
            <a:endParaRPr lang="en-US"/>
          </a:p>
        </p:txBody>
      </p:sp>
      <p:sp>
        <p:nvSpPr>
          <p:cNvPr id="9" name="Text 7"/>
          <p:cNvSpPr/>
          <p:nvPr/>
        </p:nvSpPr>
        <p:spPr>
          <a:xfrm>
            <a:off x="4388486" y="1443245"/>
            <a:ext cx="1645920" cy="530352"/>
          </a:xfrm>
          <a:prstGeom prst="rect">
            <a:avLst/>
          </a:prstGeom>
          <a:noFill/>
          <a:ln/>
        </p:spPr>
        <p:txBody>
          <a:bodyPr wrap="square" rtlCol="0" anchor="ctr"/>
          <a:lstStyle/>
          <a:p>
            <a:pPr marL="0" indent="0" algn="ctr">
              <a:buNone/>
            </a:pPr>
            <a:r>
              <a:rPr lang="en-US" sz="1500" b="1" dirty="0">
                <a:solidFill>
                  <a:srgbClr val="0B2A3D"/>
                </a:solidFill>
                <a:latin typeface="Arial" pitchFamily="34" charset="0"/>
                <a:ea typeface="Arial" pitchFamily="34" charset="-122"/>
                <a:cs typeface="Arial" pitchFamily="34" charset="-120"/>
              </a:rPr>
              <a:t>UK</a:t>
            </a:r>
            <a:endParaRPr lang="en-US" sz="1500" dirty="0"/>
          </a:p>
        </p:txBody>
      </p:sp>
      <p:sp>
        <p:nvSpPr>
          <p:cNvPr id="10" name="Shape 8"/>
          <p:cNvSpPr/>
          <p:nvPr/>
        </p:nvSpPr>
        <p:spPr>
          <a:xfrm>
            <a:off x="548006" y="2101613"/>
            <a:ext cx="1645920" cy="530352"/>
          </a:xfrm>
          <a:prstGeom prst="roundRect">
            <a:avLst>
              <a:gd name="adj" fmla="val 17241"/>
            </a:avLst>
          </a:prstGeom>
          <a:solidFill>
            <a:srgbClr val="EAF8FE"/>
          </a:solidFill>
          <a:ln/>
        </p:spPr>
        <p:txBody>
          <a:bodyPr/>
          <a:lstStyle/>
          <a:p>
            <a:endParaRPr lang="en-US"/>
          </a:p>
        </p:txBody>
      </p:sp>
      <p:sp>
        <p:nvSpPr>
          <p:cNvPr id="11" name="Text 9"/>
          <p:cNvSpPr/>
          <p:nvPr/>
        </p:nvSpPr>
        <p:spPr>
          <a:xfrm>
            <a:off x="548006" y="2101613"/>
            <a:ext cx="1645920" cy="530352"/>
          </a:xfrm>
          <a:prstGeom prst="rect">
            <a:avLst/>
          </a:prstGeom>
          <a:noFill/>
          <a:ln/>
        </p:spPr>
        <p:txBody>
          <a:bodyPr wrap="square" rtlCol="0" anchor="ctr"/>
          <a:lstStyle/>
          <a:p>
            <a:pPr marL="0" indent="0" algn="ctr">
              <a:buNone/>
            </a:pPr>
            <a:r>
              <a:rPr lang="en-US" sz="1500" b="1" dirty="0">
                <a:solidFill>
                  <a:srgbClr val="0B2A3D"/>
                </a:solidFill>
                <a:latin typeface="Arial" pitchFamily="34" charset="0"/>
                <a:ea typeface="Arial" pitchFamily="34" charset="-122"/>
                <a:cs typeface="Arial" pitchFamily="34" charset="-120"/>
              </a:rPr>
              <a:t>France</a:t>
            </a:r>
            <a:endParaRPr lang="en-US" sz="1500" dirty="0"/>
          </a:p>
        </p:txBody>
      </p:sp>
      <p:sp>
        <p:nvSpPr>
          <p:cNvPr id="12" name="Shape 10"/>
          <p:cNvSpPr/>
          <p:nvPr/>
        </p:nvSpPr>
        <p:spPr>
          <a:xfrm>
            <a:off x="2468246" y="2101613"/>
            <a:ext cx="1645920" cy="530352"/>
          </a:xfrm>
          <a:prstGeom prst="roundRect">
            <a:avLst>
              <a:gd name="adj" fmla="val 17241"/>
            </a:avLst>
          </a:prstGeom>
          <a:solidFill>
            <a:srgbClr val="EAF8FE"/>
          </a:solidFill>
          <a:ln/>
        </p:spPr>
        <p:txBody>
          <a:bodyPr/>
          <a:lstStyle/>
          <a:p>
            <a:endParaRPr lang="en-US"/>
          </a:p>
        </p:txBody>
      </p:sp>
      <p:sp>
        <p:nvSpPr>
          <p:cNvPr id="13" name="Text 11"/>
          <p:cNvSpPr/>
          <p:nvPr/>
        </p:nvSpPr>
        <p:spPr>
          <a:xfrm>
            <a:off x="2468246" y="2101613"/>
            <a:ext cx="1645920" cy="530352"/>
          </a:xfrm>
          <a:prstGeom prst="rect">
            <a:avLst/>
          </a:prstGeom>
          <a:noFill/>
          <a:ln/>
        </p:spPr>
        <p:txBody>
          <a:bodyPr wrap="square" rtlCol="0" anchor="ctr"/>
          <a:lstStyle/>
          <a:p>
            <a:pPr marL="0" indent="0" algn="ctr">
              <a:buNone/>
            </a:pPr>
            <a:r>
              <a:rPr lang="en-US" sz="1500" b="1" dirty="0">
                <a:solidFill>
                  <a:srgbClr val="0B2A3D"/>
                </a:solidFill>
                <a:latin typeface="Arial" pitchFamily="34" charset="0"/>
                <a:ea typeface="Arial" pitchFamily="34" charset="-122"/>
                <a:cs typeface="Arial" pitchFamily="34" charset="-120"/>
              </a:rPr>
              <a:t>Korea</a:t>
            </a:r>
            <a:endParaRPr lang="en-US" sz="1500" dirty="0"/>
          </a:p>
        </p:txBody>
      </p:sp>
      <p:sp>
        <p:nvSpPr>
          <p:cNvPr id="14" name="Shape 12"/>
          <p:cNvSpPr/>
          <p:nvPr/>
        </p:nvSpPr>
        <p:spPr>
          <a:xfrm>
            <a:off x="4388486" y="2101613"/>
            <a:ext cx="1645920" cy="530352"/>
          </a:xfrm>
          <a:prstGeom prst="roundRect">
            <a:avLst>
              <a:gd name="adj" fmla="val 17241"/>
            </a:avLst>
          </a:prstGeom>
          <a:solidFill>
            <a:srgbClr val="EAF8FE"/>
          </a:solidFill>
          <a:ln/>
        </p:spPr>
        <p:txBody>
          <a:bodyPr/>
          <a:lstStyle/>
          <a:p>
            <a:endParaRPr lang="en-US"/>
          </a:p>
        </p:txBody>
      </p:sp>
      <p:sp>
        <p:nvSpPr>
          <p:cNvPr id="15" name="Text 13"/>
          <p:cNvSpPr/>
          <p:nvPr/>
        </p:nvSpPr>
        <p:spPr>
          <a:xfrm>
            <a:off x="4388486" y="2101613"/>
            <a:ext cx="1645920" cy="530352"/>
          </a:xfrm>
          <a:prstGeom prst="rect">
            <a:avLst/>
          </a:prstGeom>
          <a:noFill/>
          <a:ln/>
        </p:spPr>
        <p:txBody>
          <a:bodyPr wrap="square" rtlCol="0" anchor="ctr"/>
          <a:lstStyle/>
          <a:p>
            <a:pPr marL="0" indent="0" algn="ctr">
              <a:buNone/>
            </a:pPr>
            <a:r>
              <a:rPr lang="en-US" sz="1500" b="1" dirty="0">
                <a:solidFill>
                  <a:srgbClr val="0B2A3D"/>
                </a:solidFill>
                <a:latin typeface="Arial" pitchFamily="34" charset="0"/>
                <a:ea typeface="Arial" pitchFamily="34" charset="-122"/>
                <a:cs typeface="Arial" pitchFamily="34" charset="-120"/>
              </a:rPr>
              <a:t>Finland</a:t>
            </a:r>
            <a:endParaRPr lang="en-US" sz="1500" dirty="0"/>
          </a:p>
        </p:txBody>
      </p:sp>
      <p:sp>
        <p:nvSpPr>
          <p:cNvPr id="16" name="Text 14"/>
          <p:cNvSpPr/>
          <p:nvPr/>
        </p:nvSpPr>
        <p:spPr>
          <a:xfrm>
            <a:off x="548957" y="2847603"/>
            <a:ext cx="5486400" cy="320040"/>
          </a:xfrm>
          <a:prstGeom prst="rect">
            <a:avLst/>
          </a:prstGeom>
          <a:noFill/>
          <a:ln/>
        </p:spPr>
        <p:txBody>
          <a:bodyPr wrap="square" rtlCol="0" anchor="ctr"/>
          <a:lstStyle/>
          <a:p>
            <a:pPr marL="0" indent="0">
              <a:buNone/>
            </a:pPr>
            <a:r>
              <a:rPr lang="en-US" sz="1700" b="1" dirty="0">
                <a:solidFill>
                  <a:srgbClr val="0B2A3D"/>
                </a:solidFill>
                <a:latin typeface="Arial" pitchFamily="34" charset="0"/>
                <a:ea typeface="Arial" pitchFamily="34" charset="-122"/>
                <a:cs typeface="Arial" pitchFamily="34" charset="-120"/>
              </a:rPr>
              <a:t>Popular Partner Universities</a:t>
            </a:r>
            <a:endParaRPr lang="en-US" sz="1700" dirty="0"/>
          </a:p>
        </p:txBody>
      </p:sp>
      <p:sp>
        <p:nvSpPr>
          <p:cNvPr id="17" name="Shape 15"/>
          <p:cNvSpPr/>
          <p:nvPr/>
        </p:nvSpPr>
        <p:spPr>
          <a:xfrm>
            <a:off x="548957" y="3304803"/>
            <a:ext cx="5486400" cy="457200"/>
          </a:xfrm>
          <a:prstGeom prst="roundRect">
            <a:avLst>
              <a:gd name="adj" fmla="val 20000"/>
            </a:avLst>
          </a:prstGeom>
          <a:solidFill>
            <a:srgbClr val="EAF8FE"/>
          </a:solidFill>
          <a:ln/>
        </p:spPr>
        <p:txBody>
          <a:bodyPr/>
          <a:lstStyle/>
          <a:p>
            <a:endParaRPr lang="en-US"/>
          </a:p>
        </p:txBody>
      </p:sp>
      <p:sp>
        <p:nvSpPr>
          <p:cNvPr id="18" name="Text 16"/>
          <p:cNvSpPr/>
          <p:nvPr/>
        </p:nvSpPr>
        <p:spPr>
          <a:xfrm>
            <a:off x="731837" y="3304803"/>
            <a:ext cx="5120640" cy="457200"/>
          </a:xfrm>
          <a:prstGeom prst="rect">
            <a:avLst/>
          </a:prstGeom>
          <a:noFill/>
          <a:ln/>
        </p:spPr>
        <p:txBody>
          <a:bodyPr wrap="square" rtlCol="0" anchor="ctr"/>
          <a:lstStyle/>
          <a:p>
            <a:pPr marL="0" indent="0">
              <a:lnSpc>
                <a:spcPct val="110000"/>
              </a:lnSpc>
              <a:buNone/>
            </a:pPr>
            <a:r>
              <a:rPr lang="en-US" sz="1300" dirty="0">
                <a:solidFill>
                  <a:srgbClr val="0B2A3D"/>
                </a:solidFill>
                <a:latin typeface="Arial" pitchFamily="34" charset="0"/>
                <a:ea typeface="Arial" pitchFamily="34" charset="-122"/>
                <a:cs typeface="Arial" pitchFamily="34" charset="-120"/>
              </a:rPr>
              <a:t>Nottingham Trent University, UK</a:t>
            </a:r>
            <a:endParaRPr lang="en-US" sz="1300" dirty="0"/>
          </a:p>
        </p:txBody>
      </p:sp>
      <p:sp>
        <p:nvSpPr>
          <p:cNvPr id="19" name="Shape 17"/>
          <p:cNvSpPr/>
          <p:nvPr/>
        </p:nvSpPr>
        <p:spPr>
          <a:xfrm>
            <a:off x="548957" y="3871731"/>
            <a:ext cx="5486400" cy="457200"/>
          </a:xfrm>
          <a:prstGeom prst="roundRect">
            <a:avLst>
              <a:gd name="adj" fmla="val 20000"/>
            </a:avLst>
          </a:prstGeom>
          <a:solidFill>
            <a:srgbClr val="EAF8FE"/>
          </a:solidFill>
          <a:ln/>
        </p:spPr>
        <p:txBody>
          <a:bodyPr/>
          <a:lstStyle/>
          <a:p>
            <a:endParaRPr lang="en-US"/>
          </a:p>
        </p:txBody>
      </p:sp>
      <p:sp>
        <p:nvSpPr>
          <p:cNvPr id="20" name="Text 18"/>
          <p:cNvSpPr/>
          <p:nvPr/>
        </p:nvSpPr>
        <p:spPr>
          <a:xfrm>
            <a:off x="731837" y="3871731"/>
            <a:ext cx="5120640" cy="457200"/>
          </a:xfrm>
          <a:prstGeom prst="rect">
            <a:avLst/>
          </a:prstGeom>
          <a:noFill/>
          <a:ln/>
        </p:spPr>
        <p:txBody>
          <a:bodyPr wrap="square" rtlCol="0" anchor="ctr"/>
          <a:lstStyle/>
          <a:p>
            <a:pPr marL="0" indent="0">
              <a:lnSpc>
                <a:spcPct val="110000"/>
              </a:lnSpc>
              <a:buNone/>
            </a:pPr>
            <a:r>
              <a:rPr lang="en-US" sz="1300" dirty="0">
                <a:solidFill>
                  <a:srgbClr val="0B2A3D"/>
                </a:solidFill>
                <a:latin typeface="Arial" pitchFamily="34" charset="0"/>
                <a:ea typeface="Arial" pitchFamily="34" charset="-122"/>
                <a:cs typeface="Arial" pitchFamily="34" charset="-120"/>
              </a:rPr>
              <a:t>Teikyo University, Japan</a:t>
            </a:r>
            <a:endParaRPr lang="en-US" sz="1300" dirty="0"/>
          </a:p>
        </p:txBody>
      </p:sp>
      <p:sp>
        <p:nvSpPr>
          <p:cNvPr id="21" name="Shape 19"/>
          <p:cNvSpPr/>
          <p:nvPr/>
        </p:nvSpPr>
        <p:spPr>
          <a:xfrm>
            <a:off x="548957" y="4438659"/>
            <a:ext cx="5486400" cy="457200"/>
          </a:xfrm>
          <a:prstGeom prst="roundRect">
            <a:avLst>
              <a:gd name="adj" fmla="val 20000"/>
            </a:avLst>
          </a:prstGeom>
          <a:solidFill>
            <a:srgbClr val="EAF8FE"/>
          </a:solidFill>
          <a:ln/>
        </p:spPr>
        <p:txBody>
          <a:bodyPr/>
          <a:lstStyle/>
          <a:p>
            <a:endParaRPr lang="en-US"/>
          </a:p>
        </p:txBody>
      </p:sp>
      <p:sp>
        <p:nvSpPr>
          <p:cNvPr id="22" name="Text 20"/>
          <p:cNvSpPr/>
          <p:nvPr/>
        </p:nvSpPr>
        <p:spPr>
          <a:xfrm>
            <a:off x="731837" y="4438659"/>
            <a:ext cx="5120640" cy="457200"/>
          </a:xfrm>
          <a:prstGeom prst="rect">
            <a:avLst/>
          </a:prstGeom>
          <a:noFill/>
          <a:ln/>
        </p:spPr>
        <p:txBody>
          <a:bodyPr wrap="square" rtlCol="0" anchor="ctr"/>
          <a:lstStyle/>
          <a:p>
            <a:pPr marL="0" indent="0">
              <a:lnSpc>
                <a:spcPct val="110000"/>
              </a:lnSpc>
              <a:buNone/>
            </a:pPr>
            <a:r>
              <a:rPr lang="en-US" sz="1300" dirty="0">
                <a:solidFill>
                  <a:srgbClr val="0B2A3D"/>
                </a:solidFill>
                <a:latin typeface="Arial" pitchFamily="34" charset="0"/>
                <a:ea typeface="Arial" pitchFamily="34" charset="-122"/>
                <a:cs typeface="Arial" pitchFamily="34" charset="-120"/>
              </a:rPr>
              <a:t>Komazawa University, Japan</a:t>
            </a:r>
            <a:endParaRPr lang="en-US" sz="1300" dirty="0"/>
          </a:p>
        </p:txBody>
      </p:sp>
      <p:sp>
        <p:nvSpPr>
          <p:cNvPr id="23" name="Shape 21"/>
          <p:cNvSpPr/>
          <p:nvPr/>
        </p:nvSpPr>
        <p:spPr>
          <a:xfrm>
            <a:off x="548957" y="5005587"/>
            <a:ext cx="5486400" cy="658368"/>
          </a:xfrm>
          <a:prstGeom prst="roundRect">
            <a:avLst>
              <a:gd name="adj" fmla="val 13889"/>
            </a:avLst>
          </a:prstGeom>
          <a:solidFill>
            <a:srgbClr val="EAF8FE"/>
          </a:solidFill>
          <a:ln/>
        </p:spPr>
        <p:txBody>
          <a:bodyPr/>
          <a:lstStyle/>
          <a:p>
            <a:endParaRPr lang="en-US"/>
          </a:p>
        </p:txBody>
      </p:sp>
      <p:sp>
        <p:nvSpPr>
          <p:cNvPr id="24" name="Text 22"/>
          <p:cNvSpPr/>
          <p:nvPr/>
        </p:nvSpPr>
        <p:spPr>
          <a:xfrm>
            <a:off x="731837" y="5005587"/>
            <a:ext cx="5120640" cy="658368"/>
          </a:xfrm>
          <a:prstGeom prst="rect">
            <a:avLst/>
          </a:prstGeom>
          <a:noFill/>
          <a:ln/>
        </p:spPr>
        <p:txBody>
          <a:bodyPr wrap="square" rtlCol="0" anchor="ctr"/>
          <a:lstStyle/>
          <a:p>
            <a:pPr marL="0" indent="0">
              <a:lnSpc>
                <a:spcPct val="110000"/>
              </a:lnSpc>
              <a:buNone/>
            </a:pPr>
            <a:r>
              <a:rPr lang="en-US" sz="1300" dirty="0">
                <a:solidFill>
                  <a:srgbClr val="0B2A3D"/>
                </a:solidFill>
                <a:latin typeface="Arial" pitchFamily="34" charset="0"/>
                <a:ea typeface="Arial" pitchFamily="34" charset="-122"/>
                <a:cs typeface="Arial" pitchFamily="34" charset="-120"/>
              </a:rPr>
              <a:t>Obirin University (Japan) / Gachon University (Korea) /</a:t>
            </a:r>
            <a:endParaRPr lang="en-US" sz="1300" dirty="0"/>
          </a:p>
          <a:p>
            <a:pPr marL="0" indent="0">
              <a:lnSpc>
                <a:spcPct val="110000"/>
              </a:lnSpc>
              <a:buNone/>
            </a:pPr>
            <a:r>
              <a:rPr lang="en-US" sz="1300" dirty="0">
                <a:solidFill>
                  <a:srgbClr val="0B2A3D"/>
                </a:solidFill>
                <a:latin typeface="Arial" pitchFamily="34" charset="0"/>
                <a:ea typeface="Arial" pitchFamily="34" charset="-122"/>
                <a:cs typeface="Arial" pitchFamily="34" charset="-120"/>
              </a:rPr>
              <a:t>Xiamen University (China)</a:t>
            </a:r>
            <a:endParaRPr lang="en-US" sz="1300" dirty="0"/>
          </a:p>
        </p:txBody>
      </p:sp>
      <p:grpSp>
        <p:nvGrpSpPr>
          <p:cNvPr id="29" name="群組 28">
            <a:extLst>
              <a:ext uri="{FF2B5EF4-FFF2-40B4-BE49-F238E27FC236}">
                <a16:creationId xmlns:a16="http://schemas.microsoft.com/office/drawing/2014/main" id="{70700966-CA0C-4762-B71D-24521E4A532E}"/>
              </a:ext>
            </a:extLst>
          </p:cNvPr>
          <p:cNvGrpSpPr/>
          <p:nvPr/>
        </p:nvGrpSpPr>
        <p:grpSpPr>
          <a:xfrm>
            <a:off x="548006" y="5869846"/>
            <a:ext cx="5486400" cy="1530664"/>
            <a:chOff x="548640" y="6150296"/>
            <a:chExt cx="5486400" cy="1530664"/>
          </a:xfrm>
        </p:grpSpPr>
        <p:sp>
          <p:nvSpPr>
            <p:cNvPr id="25" name="Shape 23"/>
            <p:cNvSpPr/>
            <p:nvPr/>
          </p:nvSpPr>
          <p:spPr>
            <a:xfrm>
              <a:off x="548640" y="6163056"/>
              <a:ext cx="5485766" cy="1517904"/>
            </a:xfrm>
            <a:prstGeom prst="roundRect">
              <a:avLst>
                <a:gd name="adj" fmla="val 9231"/>
              </a:avLst>
            </a:prstGeom>
            <a:solidFill>
              <a:srgbClr val="FFF3E9"/>
            </a:solidFill>
            <a:ln/>
          </p:spPr>
          <p:txBody>
            <a:bodyPr/>
            <a:lstStyle/>
            <a:p>
              <a:pPr algn="dist"/>
              <a:endParaRPr lang="en-US" dirty="0"/>
            </a:p>
          </p:txBody>
        </p:sp>
        <p:sp>
          <p:nvSpPr>
            <p:cNvPr id="26" name="Text 24"/>
            <p:cNvSpPr/>
            <p:nvPr/>
          </p:nvSpPr>
          <p:spPr>
            <a:xfrm>
              <a:off x="548957" y="6150296"/>
              <a:ext cx="5486083" cy="1490472"/>
            </a:xfrm>
            <a:prstGeom prst="rect">
              <a:avLst/>
            </a:prstGeom>
            <a:noFill/>
            <a:ln/>
          </p:spPr>
          <p:txBody>
            <a:bodyPr wrap="square" rtlCol="0" anchor="ctr"/>
            <a:lstStyle/>
            <a:p>
              <a:pPr marL="285750" indent="-285750">
                <a:lnSpc>
                  <a:spcPts val="2000"/>
                </a:lnSpc>
                <a:buFont typeface="Arial" panose="020B0604020202020204" pitchFamily="34" charset="0"/>
                <a:buChar char="♥"/>
              </a:pPr>
              <a:r>
                <a:rPr lang="en-US" sz="1250" b="1" dirty="0">
                  <a:solidFill>
                    <a:srgbClr val="FF7A45"/>
                  </a:solidFill>
                  <a:latin typeface="Arial" pitchFamily="34" charset="0"/>
                  <a:ea typeface="Arial" pitchFamily="34" charset="-122"/>
                  <a:cs typeface="Arial" pitchFamily="34" charset="-120"/>
                </a:rPr>
                <a:t>Good to know: most of our partner universities offer courses taught fully in English. Check each school's official website or contact the GMC to explore your options. For Japan, the GMC has already compiled a list of fully English-taught courses on the next page.</a:t>
              </a:r>
              <a:endParaRPr lang="en-US" sz="1250" dirty="0"/>
            </a:p>
          </p:txBody>
        </p:sp>
      </p:grpSp>
      <p:sp>
        <p:nvSpPr>
          <p:cNvPr id="27" name="Text 25"/>
          <p:cNvSpPr/>
          <p:nvPr/>
        </p:nvSpPr>
        <p:spPr>
          <a:xfrm>
            <a:off x="457200" y="7818120"/>
            <a:ext cx="4480560" cy="274320"/>
          </a:xfrm>
          <a:prstGeom prst="rect">
            <a:avLst/>
          </a:prstGeom>
          <a:noFill/>
          <a:ln/>
        </p:spPr>
        <p:txBody>
          <a:bodyPr wrap="square" rtlCol="0" anchor="ctr"/>
          <a:lstStyle/>
          <a:p>
            <a:pPr marL="0" indent="0">
              <a:buNone/>
            </a:pPr>
            <a:r>
              <a:rPr lang="en-US" sz="1000" dirty="0">
                <a:solidFill>
                  <a:srgbClr val="5B6B73">
                    <a:alpha val="85000"/>
                  </a:srgbClr>
                </a:solidFill>
                <a:latin typeface="Arial" pitchFamily="34" charset="0"/>
                <a:ea typeface="Arial" pitchFamily="34" charset="-122"/>
                <a:cs typeface="Arial" pitchFamily="34" charset="-120"/>
              </a:rPr>
              <a:t>ISU Global Mobility Center</a:t>
            </a:r>
            <a:endParaRPr lang="en-US" sz="1000" dirty="0"/>
          </a:p>
        </p:txBody>
      </p:sp>
      <p:sp>
        <p:nvSpPr>
          <p:cNvPr id="28" name="Text 26"/>
          <p:cNvSpPr/>
          <p:nvPr/>
        </p:nvSpPr>
        <p:spPr>
          <a:xfrm>
            <a:off x="5394960" y="7818120"/>
            <a:ext cx="914400" cy="274320"/>
          </a:xfrm>
          <a:prstGeom prst="rect">
            <a:avLst/>
          </a:prstGeom>
          <a:noFill/>
          <a:ln/>
        </p:spPr>
        <p:txBody>
          <a:bodyPr wrap="square" rtlCol="0" anchor="ctr"/>
          <a:lstStyle/>
          <a:p>
            <a:pPr marL="0" indent="0" algn="r">
              <a:buNone/>
            </a:pPr>
            <a:r>
              <a:rPr lang="en-US" sz="1100" dirty="0">
                <a:solidFill>
                  <a:srgbClr val="5B6B73"/>
                </a:solidFill>
                <a:latin typeface="Arial" pitchFamily="34" charset="0"/>
                <a:ea typeface="Arial" pitchFamily="34" charset="-122"/>
                <a:cs typeface="Arial" pitchFamily="34" charset="-120"/>
              </a:rPr>
              <a:t>3 / 9</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481" y="352044"/>
            <a:ext cx="5486400" cy="411480"/>
          </a:xfrm>
          <a:prstGeom prst="rect">
            <a:avLst/>
          </a:prstGeom>
          <a:noFill/>
          <a:ln/>
        </p:spPr>
        <p:txBody>
          <a:bodyPr wrap="square" rtlCol="0" anchor="ctr"/>
          <a:lstStyle/>
          <a:p>
            <a:pPr marL="0" indent="0">
              <a:buNone/>
            </a:pPr>
            <a:r>
              <a:rPr lang="en-US" sz="2100" b="1" dirty="0">
                <a:solidFill>
                  <a:srgbClr val="0B2A3D"/>
                </a:solidFill>
                <a:latin typeface="Arial" pitchFamily="34" charset="0"/>
                <a:ea typeface="Arial" pitchFamily="34" charset="-122"/>
                <a:cs typeface="Arial" pitchFamily="34" charset="-120"/>
              </a:rPr>
              <a:t>Japan's Fully English-Taught</a:t>
            </a:r>
            <a:endParaRPr lang="en-US" sz="2100" dirty="0"/>
          </a:p>
        </p:txBody>
      </p:sp>
      <p:sp>
        <p:nvSpPr>
          <p:cNvPr id="3" name="Text 1"/>
          <p:cNvSpPr/>
          <p:nvPr/>
        </p:nvSpPr>
        <p:spPr>
          <a:xfrm>
            <a:off x="548323" y="740664"/>
            <a:ext cx="5486400" cy="411480"/>
          </a:xfrm>
          <a:prstGeom prst="rect">
            <a:avLst/>
          </a:prstGeom>
          <a:noFill/>
          <a:ln/>
        </p:spPr>
        <p:txBody>
          <a:bodyPr wrap="square" rtlCol="0" anchor="ctr"/>
          <a:lstStyle/>
          <a:p>
            <a:pPr marL="0" indent="0">
              <a:buNone/>
            </a:pPr>
            <a:r>
              <a:rPr lang="en-US" sz="2100" b="1" dirty="0">
                <a:solidFill>
                  <a:srgbClr val="0B2A3D"/>
                </a:solidFill>
                <a:latin typeface="Arial" pitchFamily="34" charset="0"/>
                <a:ea typeface="Arial" pitchFamily="34" charset="-122"/>
                <a:cs typeface="Arial" pitchFamily="34" charset="-120"/>
              </a:rPr>
              <a:t>Courses — by College</a:t>
            </a:r>
            <a:endParaRPr lang="en-US" sz="2100" dirty="0"/>
          </a:p>
        </p:txBody>
      </p:sp>
      <p:sp>
        <p:nvSpPr>
          <p:cNvPr id="4" name="Text 2"/>
          <p:cNvSpPr/>
          <p:nvPr/>
        </p:nvSpPr>
        <p:spPr>
          <a:xfrm>
            <a:off x="548640" y="1092708"/>
            <a:ext cx="5486400" cy="320040"/>
          </a:xfrm>
          <a:prstGeom prst="rect">
            <a:avLst/>
          </a:prstGeom>
          <a:noFill/>
          <a:ln/>
        </p:spPr>
        <p:txBody>
          <a:bodyPr wrap="square" rtlCol="0" anchor="ctr"/>
          <a:lstStyle/>
          <a:p>
            <a:pPr marL="0" indent="0">
              <a:buNone/>
            </a:pPr>
            <a:r>
              <a:rPr lang="en-US" sz="1200" i="1" dirty="0">
                <a:solidFill>
                  <a:srgbClr val="5B6B73"/>
                </a:solidFill>
                <a:latin typeface="Arial" pitchFamily="34" charset="0"/>
                <a:ea typeface="Arial" pitchFamily="34" charset="-122"/>
                <a:cs typeface="Arial" pitchFamily="34" charset="-120"/>
              </a:rPr>
              <a:t>Find your college below to see matching Japanese partner universities.</a:t>
            </a:r>
            <a:endParaRPr lang="en-US" sz="1200" dirty="0"/>
          </a:p>
        </p:txBody>
      </p:sp>
      <p:grpSp>
        <p:nvGrpSpPr>
          <p:cNvPr id="50" name="群組 49">
            <a:extLst>
              <a:ext uri="{FF2B5EF4-FFF2-40B4-BE49-F238E27FC236}">
                <a16:creationId xmlns:a16="http://schemas.microsoft.com/office/drawing/2014/main" id="{CD396230-7E0A-4ADC-8C3A-F841DE7FCD90}"/>
              </a:ext>
            </a:extLst>
          </p:cNvPr>
          <p:cNvGrpSpPr/>
          <p:nvPr/>
        </p:nvGrpSpPr>
        <p:grpSpPr>
          <a:xfrm>
            <a:off x="667512" y="1494512"/>
            <a:ext cx="5372100" cy="756000"/>
            <a:chOff x="662940" y="1463040"/>
            <a:chExt cx="5372100" cy="756000"/>
          </a:xfrm>
        </p:grpSpPr>
        <p:sp>
          <p:nvSpPr>
            <p:cNvPr id="5" name="Shape 3"/>
            <p:cNvSpPr/>
            <p:nvPr/>
          </p:nvSpPr>
          <p:spPr>
            <a:xfrm>
              <a:off x="662940" y="1540764"/>
              <a:ext cx="502920" cy="502920"/>
            </a:xfrm>
            <a:prstGeom prst="ellipse">
              <a:avLst/>
            </a:prstGeom>
            <a:solidFill>
              <a:srgbClr val="0CBCF5"/>
            </a:solidFill>
            <a:ln/>
          </p:spPr>
          <p:txBody>
            <a:bodyPr/>
            <a:lstStyle/>
            <a:p>
              <a:endParaRPr lang="en-US"/>
            </a:p>
          </p:txBody>
        </p:sp>
        <p:sp>
          <p:nvSpPr>
            <p:cNvPr id="6" name="Text 4"/>
            <p:cNvSpPr/>
            <p:nvPr/>
          </p:nvSpPr>
          <p:spPr>
            <a:xfrm>
              <a:off x="662940" y="1540764"/>
              <a:ext cx="502920" cy="502920"/>
            </a:xfrm>
            <a:prstGeom prst="rect">
              <a:avLst/>
            </a:prstGeom>
            <a:noFill/>
            <a:ln/>
          </p:spPr>
          <p:txBody>
            <a:bodyPr wrap="square" rtlCol="0" anchor="ctr"/>
            <a:lstStyle/>
            <a:p>
              <a:pPr marL="0" indent="0" algn="ctr">
                <a:buNone/>
              </a:pPr>
              <a:r>
                <a:rPr lang="en-US" sz="950" b="1" dirty="0">
                  <a:solidFill>
                    <a:srgbClr val="FFFFFF"/>
                  </a:solidFill>
                  <a:latin typeface="Arial" pitchFamily="34" charset="0"/>
                  <a:ea typeface="Arial" pitchFamily="34" charset="-122"/>
                  <a:cs typeface="Arial" pitchFamily="34" charset="-120"/>
                </a:rPr>
                <a:t>ENG</a:t>
              </a:r>
              <a:endParaRPr lang="en-US" sz="950" dirty="0"/>
            </a:p>
          </p:txBody>
        </p:sp>
        <p:sp>
          <p:nvSpPr>
            <p:cNvPr id="7" name="Shape 5"/>
            <p:cNvSpPr/>
            <p:nvPr/>
          </p:nvSpPr>
          <p:spPr>
            <a:xfrm>
              <a:off x="1280160" y="1463040"/>
              <a:ext cx="4754880" cy="756000"/>
            </a:xfrm>
            <a:prstGeom prst="roundRect">
              <a:avLst>
                <a:gd name="adj" fmla="val 13889"/>
              </a:avLst>
            </a:prstGeom>
            <a:solidFill>
              <a:srgbClr val="EAF8FE"/>
            </a:solidFill>
            <a:ln/>
          </p:spPr>
          <p:txBody>
            <a:bodyPr/>
            <a:lstStyle/>
            <a:p>
              <a:endParaRPr lang="en-US"/>
            </a:p>
          </p:txBody>
        </p:sp>
        <p:sp>
          <p:nvSpPr>
            <p:cNvPr id="8" name="Text 6"/>
            <p:cNvSpPr/>
            <p:nvPr/>
          </p:nvSpPr>
          <p:spPr>
            <a:xfrm>
              <a:off x="1463040" y="1508760"/>
              <a:ext cx="4434840" cy="274320"/>
            </a:xfrm>
            <a:prstGeom prst="rect">
              <a:avLst/>
            </a:prstGeom>
            <a:noFill/>
            <a:ln/>
          </p:spPr>
          <p:txBody>
            <a:bodyPr wrap="square" rtlCol="0" anchor="t"/>
            <a:lstStyle/>
            <a:p>
              <a:pPr marL="0" indent="0">
                <a:buNone/>
              </a:pPr>
              <a:r>
                <a:rPr lang="en-US" sz="1200" b="1" dirty="0">
                  <a:solidFill>
                    <a:srgbClr val="0B2A3D"/>
                  </a:solidFill>
                  <a:latin typeface="Arial" pitchFamily="34" charset="0"/>
                  <a:ea typeface="Arial" pitchFamily="34" charset="-122"/>
                  <a:cs typeface="Arial" pitchFamily="34" charset="-120"/>
                </a:rPr>
                <a:t>College of Engineering</a:t>
              </a:r>
              <a:endParaRPr lang="en-US" sz="1200" dirty="0"/>
            </a:p>
          </p:txBody>
        </p:sp>
        <p:sp>
          <p:nvSpPr>
            <p:cNvPr id="9" name="Text 7"/>
            <p:cNvSpPr/>
            <p:nvPr/>
          </p:nvSpPr>
          <p:spPr>
            <a:xfrm>
              <a:off x="1463040" y="1764792"/>
              <a:ext cx="4434840" cy="338328"/>
            </a:xfrm>
            <a:prstGeom prst="rect">
              <a:avLst/>
            </a:prstGeom>
            <a:noFill/>
            <a:ln/>
          </p:spPr>
          <p:txBody>
            <a:bodyPr wrap="square" rtlCol="0" anchor="t"/>
            <a:lstStyle/>
            <a:p>
              <a:pPr marL="0" indent="0">
                <a:lnSpc>
                  <a:spcPct val="105000"/>
                </a:lnSpc>
                <a:buNone/>
              </a:pPr>
              <a:r>
                <a:rPr lang="en-US" sz="1000" dirty="0">
                  <a:solidFill>
                    <a:srgbClr val="0A97C7"/>
                  </a:solidFill>
                  <a:latin typeface="Arial" pitchFamily="34" charset="0"/>
                  <a:ea typeface="Arial" pitchFamily="34" charset="-122"/>
                  <a:cs typeface="Arial" pitchFamily="34" charset="-120"/>
                </a:rPr>
                <a:t>Shibaura Institute of Technology (Mostly UG) / Ehime (Grad) / Gunma (Mostly Grad) / Nagasaki (UG)</a:t>
              </a:r>
              <a:endParaRPr lang="en-US" sz="1000" dirty="0"/>
            </a:p>
          </p:txBody>
        </p:sp>
      </p:grpSp>
      <p:grpSp>
        <p:nvGrpSpPr>
          <p:cNvPr id="49" name="群組 48">
            <a:extLst>
              <a:ext uri="{FF2B5EF4-FFF2-40B4-BE49-F238E27FC236}">
                <a16:creationId xmlns:a16="http://schemas.microsoft.com/office/drawing/2014/main" id="{E56ADDBA-37BD-4071-8923-E10E9E66898A}"/>
              </a:ext>
            </a:extLst>
          </p:cNvPr>
          <p:cNvGrpSpPr/>
          <p:nvPr/>
        </p:nvGrpSpPr>
        <p:grpSpPr>
          <a:xfrm>
            <a:off x="662940" y="2326997"/>
            <a:ext cx="5372100" cy="756000"/>
            <a:chOff x="662940" y="2176272"/>
            <a:chExt cx="5372100" cy="756000"/>
          </a:xfrm>
        </p:grpSpPr>
        <p:sp>
          <p:nvSpPr>
            <p:cNvPr id="10" name="Shape 8"/>
            <p:cNvSpPr/>
            <p:nvPr/>
          </p:nvSpPr>
          <p:spPr>
            <a:xfrm>
              <a:off x="662940" y="2253996"/>
              <a:ext cx="502920" cy="502920"/>
            </a:xfrm>
            <a:prstGeom prst="ellipse">
              <a:avLst/>
            </a:prstGeom>
            <a:solidFill>
              <a:srgbClr val="0CBCF5"/>
            </a:solidFill>
            <a:ln/>
          </p:spPr>
          <p:txBody>
            <a:bodyPr/>
            <a:lstStyle/>
            <a:p>
              <a:endParaRPr lang="en-US"/>
            </a:p>
          </p:txBody>
        </p:sp>
        <p:sp>
          <p:nvSpPr>
            <p:cNvPr id="11" name="Text 9"/>
            <p:cNvSpPr/>
            <p:nvPr/>
          </p:nvSpPr>
          <p:spPr>
            <a:xfrm>
              <a:off x="662940" y="2253996"/>
              <a:ext cx="502920" cy="502920"/>
            </a:xfrm>
            <a:prstGeom prst="rect">
              <a:avLst/>
            </a:prstGeom>
            <a:noFill/>
            <a:ln/>
          </p:spPr>
          <p:txBody>
            <a:bodyPr wrap="square" rtlCol="0" anchor="ctr"/>
            <a:lstStyle/>
            <a:p>
              <a:pPr marL="0" indent="0" algn="ctr">
                <a:buNone/>
              </a:pPr>
              <a:r>
                <a:rPr lang="en-US" sz="950" b="1" dirty="0">
                  <a:solidFill>
                    <a:srgbClr val="FFFFFF"/>
                  </a:solidFill>
                  <a:latin typeface="Arial" pitchFamily="34" charset="0"/>
                  <a:ea typeface="Arial" pitchFamily="34" charset="-122"/>
                  <a:cs typeface="Arial" pitchFamily="34" charset="-120"/>
                </a:rPr>
                <a:t>TEC</a:t>
              </a:r>
              <a:endParaRPr lang="en-US" sz="950" dirty="0"/>
            </a:p>
          </p:txBody>
        </p:sp>
        <p:sp>
          <p:nvSpPr>
            <p:cNvPr id="12" name="Shape 10"/>
            <p:cNvSpPr/>
            <p:nvPr/>
          </p:nvSpPr>
          <p:spPr>
            <a:xfrm>
              <a:off x="1280160" y="2176272"/>
              <a:ext cx="4754880" cy="756000"/>
            </a:xfrm>
            <a:prstGeom prst="roundRect">
              <a:avLst>
                <a:gd name="adj" fmla="val 13889"/>
              </a:avLst>
            </a:prstGeom>
            <a:solidFill>
              <a:srgbClr val="EAF8FE"/>
            </a:solidFill>
            <a:ln/>
          </p:spPr>
          <p:txBody>
            <a:bodyPr/>
            <a:lstStyle/>
            <a:p>
              <a:endParaRPr lang="en-US"/>
            </a:p>
          </p:txBody>
        </p:sp>
        <p:sp>
          <p:nvSpPr>
            <p:cNvPr id="13" name="Text 11"/>
            <p:cNvSpPr/>
            <p:nvPr/>
          </p:nvSpPr>
          <p:spPr>
            <a:xfrm>
              <a:off x="1463040" y="2221992"/>
              <a:ext cx="4434840" cy="274320"/>
            </a:xfrm>
            <a:prstGeom prst="rect">
              <a:avLst/>
            </a:prstGeom>
            <a:noFill/>
            <a:ln/>
          </p:spPr>
          <p:txBody>
            <a:bodyPr wrap="square" rtlCol="0" anchor="t"/>
            <a:lstStyle/>
            <a:p>
              <a:pPr marL="0" indent="0">
                <a:buNone/>
              </a:pPr>
              <a:r>
                <a:rPr lang="en-US" sz="1200" b="1" dirty="0">
                  <a:solidFill>
                    <a:srgbClr val="0B2A3D"/>
                  </a:solidFill>
                  <a:latin typeface="Arial" pitchFamily="34" charset="0"/>
                  <a:ea typeface="Arial" pitchFamily="34" charset="-122"/>
                  <a:cs typeface="Arial" pitchFamily="34" charset="-120"/>
                </a:rPr>
                <a:t>College of Intelligent Technology</a:t>
              </a:r>
              <a:endParaRPr lang="en-US" sz="1200" dirty="0"/>
            </a:p>
          </p:txBody>
        </p:sp>
        <p:sp>
          <p:nvSpPr>
            <p:cNvPr id="14" name="Text 12"/>
            <p:cNvSpPr/>
            <p:nvPr/>
          </p:nvSpPr>
          <p:spPr>
            <a:xfrm>
              <a:off x="1463040" y="2478024"/>
              <a:ext cx="4434840" cy="338328"/>
            </a:xfrm>
            <a:prstGeom prst="rect">
              <a:avLst/>
            </a:prstGeom>
            <a:noFill/>
            <a:ln/>
          </p:spPr>
          <p:txBody>
            <a:bodyPr wrap="square" rtlCol="0" anchor="t"/>
            <a:lstStyle/>
            <a:p>
              <a:pPr marL="0" indent="0">
                <a:lnSpc>
                  <a:spcPct val="105000"/>
                </a:lnSpc>
                <a:buNone/>
              </a:pPr>
              <a:r>
                <a:rPr lang="en-US" sz="1000" dirty="0">
                  <a:solidFill>
                    <a:srgbClr val="0A97C7"/>
                  </a:solidFill>
                  <a:latin typeface="Arial" pitchFamily="34" charset="0"/>
                  <a:ea typeface="Arial" pitchFamily="34" charset="-122"/>
                  <a:cs typeface="Arial" pitchFamily="34" charset="-120"/>
                </a:rPr>
                <a:t>Shibaura Institute of Technology (Mostly UG) / Ehime (Grad) / Gunma (Mostly Grad)</a:t>
              </a:r>
              <a:endParaRPr lang="en-US" sz="1000" dirty="0"/>
            </a:p>
          </p:txBody>
        </p:sp>
      </p:grpSp>
      <p:grpSp>
        <p:nvGrpSpPr>
          <p:cNvPr id="48" name="群組 47">
            <a:extLst>
              <a:ext uri="{FF2B5EF4-FFF2-40B4-BE49-F238E27FC236}">
                <a16:creationId xmlns:a16="http://schemas.microsoft.com/office/drawing/2014/main" id="{EEB569EF-4289-46E4-B752-01D4C11628BE}"/>
              </a:ext>
            </a:extLst>
          </p:cNvPr>
          <p:cNvGrpSpPr/>
          <p:nvPr/>
        </p:nvGrpSpPr>
        <p:grpSpPr>
          <a:xfrm>
            <a:off x="667512" y="3159482"/>
            <a:ext cx="5372100" cy="756000"/>
            <a:chOff x="662940" y="2889504"/>
            <a:chExt cx="5372100" cy="756000"/>
          </a:xfrm>
        </p:grpSpPr>
        <p:sp>
          <p:nvSpPr>
            <p:cNvPr id="15" name="Shape 13"/>
            <p:cNvSpPr/>
            <p:nvPr/>
          </p:nvSpPr>
          <p:spPr>
            <a:xfrm>
              <a:off x="662940" y="2967228"/>
              <a:ext cx="502920" cy="502920"/>
            </a:xfrm>
            <a:prstGeom prst="ellipse">
              <a:avLst/>
            </a:prstGeom>
            <a:solidFill>
              <a:srgbClr val="0CBCF5"/>
            </a:solidFill>
            <a:ln/>
          </p:spPr>
          <p:txBody>
            <a:bodyPr/>
            <a:lstStyle/>
            <a:p>
              <a:endParaRPr lang="en-US"/>
            </a:p>
          </p:txBody>
        </p:sp>
        <p:grpSp>
          <p:nvGrpSpPr>
            <p:cNvPr id="47" name="群組 46">
              <a:extLst>
                <a:ext uri="{FF2B5EF4-FFF2-40B4-BE49-F238E27FC236}">
                  <a16:creationId xmlns:a16="http://schemas.microsoft.com/office/drawing/2014/main" id="{AD73DBCD-3650-4FFE-8815-51CB622604B3}"/>
                </a:ext>
              </a:extLst>
            </p:cNvPr>
            <p:cNvGrpSpPr/>
            <p:nvPr/>
          </p:nvGrpSpPr>
          <p:grpSpPr>
            <a:xfrm>
              <a:off x="662940" y="2889504"/>
              <a:ext cx="5372100" cy="756000"/>
              <a:chOff x="662940" y="2889504"/>
              <a:chExt cx="5372100" cy="756000"/>
            </a:xfrm>
          </p:grpSpPr>
          <p:sp>
            <p:nvSpPr>
              <p:cNvPr id="16" name="Text 14"/>
              <p:cNvSpPr/>
              <p:nvPr/>
            </p:nvSpPr>
            <p:spPr>
              <a:xfrm>
                <a:off x="662940" y="2967228"/>
                <a:ext cx="502920" cy="502920"/>
              </a:xfrm>
              <a:prstGeom prst="rect">
                <a:avLst/>
              </a:prstGeom>
              <a:noFill/>
              <a:ln/>
            </p:spPr>
            <p:txBody>
              <a:bodyPr wrap="square" rtlCol="0" anchor="ctr"/>
              <a:lstStyle/>
              <a:p>
                <a:pPr marL="0" indent="0" algn="ctr">
                  <a:buNone/>
                </a:pPr>
                <a:r>
                  <a:rPr lang="en-US" sz="950" b="1" dirty="0">
                    <a:solidFill>
                      <a:srgbClr val="FFFFFF"/>
                    </a:solidFill>
                    <a:latin typeface="Arial" pitchFamily="34" charset="0"/>
                    <a:ea typeface="Arial" pitchFamily="34" charset="-122"/>
                    <a:cs typeface="Arial" pitchFamily="34" charset="-120"/>
                  </a:rPr>
                  <a:t>MGT</a:t>
                </a:r>
                <a:endParaRPr lang="en-US" sz="950" dirty="0"/>
              </a:p>
            </p:txBody>
          </p:sp>
          <p:sp>
            <p:nvSpPr>
              <p:cNvPr id="17" name="Shape 15"/>
              <p:cNvSpPr/>
              <p:nvPr/>
            </p:nvSpPr>
            <p:spPr>
              <a:xfrm>
                <a:off x="1280160" y="2889504"/>
                <a:ext cx="4754880" cy="756000"/>
              </a:xfrm>
              <a:prstGeom prst="roundRect">
                <a:avLst>
                  <a:gd name="adj" fmla="val 13889"/>
                </a:avLst>
              </a:prstGeom>
              <a:solidFill>
                <a:srgbClr val="EAF8FE"/>
              </a:solidFill>
              <a:ln/>
            </p:spPr>
            <p:txBody>
              <a:bodyPr/>
              <a:lstStyle/>
              <a:p>
                <a:endParaRPr lang="en-US"/>
              </a:p>
            </p:txBody>
          </p:sp>
          <p:sp>
            <p:nvSpPr>
              <p:cNvPr id="18" name="Text 16"/>
              <p:cNvSpPr/>
              <p:nvPr/>
            </p:nvSpPr>
            <p:spPr>
              <a:xfrm>
                <a:off x="1463040" y="2935224"/>
                <a:ext cx="4434840" cy="274320"/>
              </a:xfrm>
              <a:prstGeom prst="rect">
                <a:avLst/>
              </a:prstGeom>
              <a:noFill/>
              <a:ln/>
            </p:spPr>
            <p:txBody>
              <a:bodyPr wrap="square" rtlCol="0" anchor="t"/>
              <a:lstStyle/>
              <a:p>
                <a:pPr marL="0" indent="0">
                  <a:buNone/>
                </a:pPr>
                <a:r>
                  <a:rPr lang="en-US" sz="1200" b="1" dirty="0">
                    <a:solidFill>
                      <a:srgbClr val="0B2A3D"/>
                    </a:solidFill>
                    <a:latin typeface="Arial" pitchFamily="34" charset="0"/>
                    <a:ea typeface="Arial" pitchFamily="34" charset="-122"/>
                    <a:cs typeface="Arial" pitchFamily="34" charset="-120"/>
                  </a:rPr>
                  <a:t>College of Management</a:t>
                </a:r>
                <a:endParaRPr lang="en-US" sz="1200" dirty="0"/>
              </a:p>
            </p:txBody>
          </p:sp>
          <p:sp>
            <p:nvSpPr>
              <p:cNvPr id="19" name="Text 17"/>
              <p:cNvSpPr/>
              <p:nvPr/>
            </p:nvSpPr>
            <p:spPr>
              <a:xfrm>
                <a:off x="1463040" y="3191256"/>
                <a:ext cx="4434840" cy="338328"/>
              </a:xfrm>
              <a:prstGeom prst="rect">
                <a:avLst/>
              </a:prstGeom>
              <a:noFill/>
              <a:ln/>
            </p:spPr>
            <p:txBody>
              <a:bodyPr wrap="square" rtlCol="0" anchor="t"/>
              <a:lstStyle/>
              <a:p>
                <a:pPr marL="0" indent="0">
                  <a:lnSpc>
                    <a:spcPct val="105000"/>
                  </a:lnSpc>
                  <a:buNone/>
                </a:pPr>
                <a:r>
                  <a:rPr lang="en-US" sz="1000" dirty="0">
                    <a:solidFill>
                      <a:srgbClr val="0A97C7"/>
                    </a:solidFill>
                    <a:latin typeface="Arial" pitchFamily="34" charset="0"/>
                    <a:ea typeface="Arial" pitchFamily="34" charset="-122"/>
                    <a:cs typeface="Arial" pitchFamily="34" charset="-120"/>
                  </a:rPr>
                  <a:t>Shibaura Institute of Technology (Grad) / Nagasaki (UG) / Teikyo (UG) / Gunma (UG &amp; Grad)</a:t>
                </a:r>
                <a:endParaRPr lang="en-US" sz="1000" dirty="0"/>
              </a:p>
            </p:txBody>
          </p:sp>
        </p:grpSp>
      </p:grpSp>
      <p:grpSp>
        <p:nvGrpSpPr>
          <p:cNvPr id="46" name="群組 45">
            <a:extLst>
              <a:ext uri="{FF2B5EF4-FFF2-40B4-BE49-F238E27FC236}">
                <a16:creationId xmlns:a16="http://schemas.microsoft.com/office/drawing/2014/main" id="{39CF917B-4E11-4B7F-8FEB-BB5E601B0A7A}"/>
              </a:ext>
            </a:extLst>
          </p:cNvPr>
          <p:cNvGrpSpPr/>
          <p:nvPr/>
        </p:nvGrpSpPr>
        <p:grpSpPr>
          <a:xfrm>
            <a:off x="662940" y="4024765"/>
            <a:ext cx="5372100" cy="648000"/>
            <a:chOff x="662940" y="3602736"/>
            <a:chExt cx="5372100" cy="648000"/>
          </a:xfrm>
        </p:grpSpPr>
        <p:sp>
          <p:nvSpPr>
            <p:cNvPr id="20" name="Shape 18"/>
            <p:cNvSpPr/>
            <p:nvPr/>
          </p:nvSpPr>
          <p:spPr>
            <a:xfrm>
              <a:off x="662940" y="3680460"/>
              <a:ext cx="502920" cy="502920"/>
            </a:xfrm>
            <a:prstGeom prst="ellipse">
              <a:avLst/>
            </a:prstGeom>
            <a:solidFill>
              <a:srgbClr val="0CBCF5"/>
            </a:solidFill>
            <a:ln/>
          </p:spPr>
          <p:txBody>
            <a:bodyPr/>
            <a:lstStyle/>
            <a:p>
              <a:endParaRPr lang="en-US"/>
            </a:p>
          </p:txBody>
        </p:sp>
        <p:sp>
          <p:nvSpPr>
            <p:cNvPr id="21" name="Text 19"/>
            <p:cNvSpPr/>
            <p:nvPr/>
          </p:nvSpPr>
          <p:spPr>
            <a:xfrm>
              <a:off x="662940" y="3680460"/>
              <a:ext cx="502920" cy="502920"/>
            </a:xfrm>
            <a:prstGeom prst="rect">
              <a:avLst/>
            </a:prstGeom>
            <a:noFill/>
            <a:ln/>
          </p:spPr>
          <p:txBody>
            <a:bodyPr wrap="square" rtlCol="0" anchor="ctr"/>
            <a:lstStyle/>
            <a:p>
              <a:pPr marL="0" indent="0" algn="ctr">
                <a:buNone/>
              </a:pPr>
              <a:r>
                <a:rPr lang="en-US" sz="950" b="1" dirty="0">
                  <a:solidFill>
                    <a:srgbClr val="FFFFFF"/>
                  </a:solidFill>
                  <a:latin typeface="Arial" pitchFamily="34" charset="0"/>
                  <a:ea typeface="Arial" pitchFamily="34" charset="-122"/>
                  <a:cs typeface="Arial" pitchFamily="34" charset="-120"/>
                </a:rPr>
                <a:t>C&amp;D</a:t>
              </a:r>
              <a:endParaRPr lang="en-US" sz="950" dirty="0"/>
            </a:p>
          </p:txBody>
        </p:sp>
        <p:sp>
          <p:nvSpPr>
            <p:cNvPr id="22" name="Shape 20"/>
            <p:cNvSpPr/>
            <p:nvPr/>
          </p:nvSpPr>
          <p:spPr>
            <a:xfrm>
              <a:off x="1280160" y="3602736"/>
              <a:ext cx="4754880" cy="648000"/>
            </a:xfrm>
            <a:prstGeom prst="roundRect">
              <a:avLst>
                <a:gd name="adj" fmla="val 13889"/>
              </a:avLst>
            </a:prstGeom>
            <a:solidFill>
              <a:srgbClr val="EAF8FE"/>
            </a:solidFill>
            <a:ln/>
          </p:spPr>
          <p:txBody>
            <a:bodyPr/>
            <a:lstStyle/>
            <a:p>
              <a:endParaRPr lang="en-US"/>
            </a:p>
          </p:txBody>
        </p:sp>
        <p:sp>
          <p:nvSpPr>
            <p:cNvPr id="23" name="Text 21"/>
            <p:cNvSpPr/>
            <p:nvPr/>
          </p:nvSpPr>
          <p:spPr>
            <a:xfrm>
              <a:off x="1463040" y="3668552"/>
              <a:ext cx="4434840" cy="274320"/>
            </a:xfrm>
            <a:prstGeom prst="rect">
              <a:avLst/>
            </a:prstGeom>
            <a:noFill/>
            <a:ln/>
          </p:spPr>
          <p:txBody>
            <a:bodyPr wrap="square" rtlCol="0" anchor="t"/>
            <a:lstStyle/>
            <a:p>
              <a:pPr marL="0" indent="0">
                <a:buNone/>
              </a:pPr>
              <a:r>
                <a:rPr lang="en-US" sz="1200" b="1" dirty="0">
                  <a:solidFill>
                    <a:srgbClr val="0B2A3D"/>
                  </a:solidFill>
                  <a:latin typeface="Arial" pitchFamily="34" charset="0"/>
                  <a:ea typeface="Arial" pitchFamily="34" charset="-122"/>
                  <a:cs typeface="Arial" pitchFamily="34" charset="-120"/>
                </a:rPr>
                <a:t>College of Communication &amp; Design</a:t>
              </a:r>
              <a:endParaRPr lang="en-US" sz="1200" dirty="0"/>
            </a:p>
          </p:txBody>
        </p:sp>
        <p:sp>
          <p:nvSpPr>
            <p:cNvPr id="24" name="Text 22"/>
            <p:cNvSpPr/>
            <p:nvPr/>
          </p:nvSpPr>
          <p:spPr>
            <a:xfrm>
              <a:off x="1463040" y="3884392"/>
              <a:ext cx="4434840" cy="338328"/>
            </a:xfrm>
            <a:prstGeom prst="rect">
              <a:avLst/>
            </a:prstGeom>
            <a:noFill/>
            <a:ln/>
          </p:spPr>
          <p:txBody>
            <a:bodyPr wrap="square" rtlCol="0" anchor="ctr"/>
            <a:lstStyle/>
            <a:p>
              <a:pPr marL="0" indent="0">
                <a:lnSpc>
                  <a:spcPct val="105000"/>
                </a:lnSpc>
                <a:buNone/>
              </a:pPr>
              <a:r>
                <a:rPr lang="en-US" sz="1000" dirty="0">
                  <a:solidFill>
                    <a:srgbClr val="0A97C7"/>
                  </a:solidFill>
                  <a:latin typeface="Arial" pitchFamily="34" charset="0"/>
                  <a:ea typeface="Arial" pitchFamily="34" charset="-122"/>
                  <a:cs typeface="Arial" pitchFamily="34" charset="-120"/>
                </a:rPr>
                <a:t>Shibaura Institute of Technology (UG) / Teikyo (UG) / Nagasaki (UG)</a:t>
              </a:r>
              <a:endParaRPr lang="en-US" sz="1000" dirty="0"/>
            </a:p>
          </p:txBody>
        </p:sp>
      </p:grpSp>
      <p:grpSp>
        <p:nvGrpSpPr>
          <p:cNvPr id="45" name="群組 44">
            <a:extLst>
              <a:ext uri="{FF2B5EF4-FFF2-40B4-BE49-F238E27FC236}">
                <a16:creationId xmlns:a16="http://schemas.microsoft.com/office/drawing/2014/main" id="{9380D2A5-9349-4E2E-8B29-D10544512E15}"/>
              </a:ext>
            </a:extLst>
          </p:cNvPr>
          <p:cNvGrpSpPr/>
          <p:nvPr/>
        </p:nvGrpSpPr>
        <p:grpSpPr>
          <a:xfrm>
            <a:off x="662940" y="4777250"/>
            <a:ext cx="5376672" cy="612000"/>
            <a:chOff x="658368" y="4315968"/>
            <a:chExt cx="5376672" cy="612000"/>
          </a:xfrm>
        </p:grpSpPr>
        <p:sp>
          <p:nvSpPr>
            <p:cNvPr id="25" name="Shape 23"/>
            <p:cNvSpPr/>
            <p:nvPr/>
          </p:nvSpPr>
          <p:spPr>
            <a:xfrm>
              <a:off x="658368" y="4393692"/>
              <a:ext cx="475488" cy="475488"/>
            </a:xfrm>
            <a:prstGeom prst="ellipse">
              <a:avLst/>
            </a:prstGeom>
            <a:solidFill>
              <a:srgbClr val="0CBCF5"/>
            </a:solidFill>
            <a:ln/>
          </p:spPr>
          <p:txBody>
            <a:bodyPr/>
            <a:lstStyle/>
            <a:p>
              <a:endParaRPr lang="en-US"/>
            </a:p>
          </p:txBody>
        </p:sp>
        <p:sp>
          <p:nvSpPr>
            <p:cNvPr id="26" name="Text 24"/>
            <p:cNvSpPr/>
            <p:nvPr/>
          </p:nvSpPr>
          <p:spPr>
            <a:xfrm>
              <a:off x="658368" y="4393692"/>
              <a:ext cx="475488" cy="475488"/>
            </a:xfrm>
            <a:prstGeom prst="rect">
              <a:avLst/>
            </a:prstGeom>
            <a:noFill/>
            <a:ln/>
          </p:spPr>
          <p:txBody>
            <a:bodyPr wrap="square" rtlCol="0" anchor="ctr"/>
            <a:lstStyle/>
            <a:p>
              <a:pPr marL="0" indent="0" algn="ctr">
                <a:buNone/>
              </a:pPr>
              <a:r>
                <a:rPr lang="en-US" sz="900" b="1" dirty="0">
                  <a:solidFill>
                    <a:srgbClr val="FFFFFF"/>
                  </a:solidFill>
                  <a:latin typeface="Arial" pitchFamily="34" charset="0"/>
                  <a:ea typeface="Arial" pitchFamily="34" charset="-122"/>
                  <a:cs typeface="Arial" pitchFamily="34" charset="-120"/>
                </a:rPr>
                <a:t>INT</a:t>
              </a:r>
              <a:endParaRPr lang="en-US" sz="900" dirty="0"/>
            </a:p>
          </p:txBody>
        </p:sp>
        <p:sp>
          <p:nvSpPr>
            <p:cNvPr id="27" name="Shape 25"/>
            <p:cNvSpPr/>
            <p:nvPr/>
          </p:nvSpPr>
          <p:spPr>
            <a:xfrm>
              <a:off x="1280160" y="4315968"/>
              <a:ext cx="4754880" cy="612000"/>
            </a:xfrm>
            <a:prstGeom prst="roundRect">
              <a:avLst>
                <a:gd name="adj" fmla="val 17857"/>
              </a:avLst>
            </a:prstGeom>
            <a:solidFill>
              <a:srgbClr val="EAF8FE"/>
            </a:solidFill>
            <a:ln/>
          </p:spPr>
          <p:txBody>
            <a:bodyPr/>
            <a:lstStyle/>
            <a:p>
              <a:endParaRPr lang="en-US"/>
            </a:p>
          </p:txBody>
        </p:sp>
        <p:sp>
          <p:nvSpPr>
            <p:cNvPr id="28" name="Text 26"/>
            <p:cNvSpPr/>
            <p:nvPr/>
          </p:nvSpPr>
          <p:spPr>
            <a:xfrm>
              <a:off x="1463040" y="4361688"/>
              <a:ext cx="4434840" cy="274320"/>
            </a:xfrm>
            <a:prstGeom prst="rect">
              <a:avLst/>
            </a:prstGeom>
            <a:noFill/>
            <a:ln/>
          </p:spPr>
          <p:txBody>
            <a:bodyPr wrap="square" rtlCol="0" anchor="t"/>
            <a:lstStyle/>
            <a:p>
              <a:pPr marL="0" indent="0">
                <a:buNone/>
              </a:pPr>
              <a:r>
                <a:rPr lang="en-US" sz="1200" b="1" dirty="0">
                  <a:solidFill>
                    <a:srgbClr val="0B2A3D"/>
                  </a:solidFill>
                  <a:latin typeface="Arial" pitchFamily="34" charset="0"/>
                  <a:ea typeface="Arial" pitchFamily="34" charset="-122"/>
                  <a:cs typeface="Arial" pitchFamily="34" charset="-120"/>
                </a:rPr>
                <a:t>International College</a:t>
              </a:r>
              <a:endParaRPr lang="en-US" sz="1200" dirty="0"/>
            </a:p>
          </p:txBody>
        </p:sp>
        <p:sp>
          <p:nvSpPr>
            <p:cNvPr id="29" name="Text 27"/>
            <p:cNvSpPr/>
            <p:nvPr/>
          </p:nvSpPr>
          <p:spPr>
            <a:xfrm>
              <a:off x="1463040" y="4617720"/>
              <a:ext cx="4434840" cy="192024"/>
            </a:xfrm>
            <a:prstGeom prst="rect">
              <a:avLst/>
            </a:prstGeom>
            <a:noFill/>
            <a:ln/>
          </p:spPr>
          <p:txBody>
            <a:bodyPr wrap="square" rtlCol="0" anchor="t"/>
            <a:lstStyle/>
            <a:p>
              <a:pPr marL="0" indent="0">
                <a:lnSpc>
                  <a:spcPct val="105000"/>
                </a:lnSpc>
                <a:buNone/>
              </a:pPr>
              <a:r>
                <a:rPr lang="en-US" sz="1000" dirty="0">
                  <a:solidFill>
                    <a:srgbClr val="0A97C7"/>
                  </a:solidFill>
                  <a:latin typeface="Arial" pitchFamily="34" charset="0"/>
                  <a:ea typeface="Arial" pitchFamily="34" charset="-122"/>
                  <a:cs typeface="Arial" pitchFamily="34" charset="-120"/>
                </a:rPr>
                <a:t>Nagasaki University (UG) / Teikyo University (UG)</a:t>
              </a:r>
              <a:endParaRPr lang="en-US" sz="1000" dirty="0"/>
            </a:p>
          </p:txBody>
        </p:sp>
      </p:grpSp>
      <p:grpSp>
        <p:nvGrpSpPr>
          <p:cNvPr id="44" name="群組 43">
            <a:extLst>
              <a:ext uri="{FF2B5EF4-FFF2-40B4-BE49-F238E27FC236}">
                <a16:creationId xmlns:a16="http://schemas.microsoft.com/office/drawing/2014/main" id="{3C3EF23F-FAEB-4E7E-BFC6-10EAE226F264}"/>
              </a:ext>
            </a:extLst>
          </p:cNvPr>
          <p:cNvGrpSpPr/>
          <p:nvPr/>
        </p:nvGrpSpPr>
        <p:grpSpPr>
          <a:xfrm>
            <a:off x="662623" y="5485553"/>
            <a:ext cx="5372100" cy="720000"/>
            <a:chOff x="662940" y="4882896"/>
            <a:chExt cx="5372100" cy="720000"/>
          </a:xfrm>
        </p:grpSpPr>
        <p:sp>
          <p:nvSpPr>
            <p:cNvPr id="30" name="Shape 28"/>
            <p:cNvSpPr/>
            <p:nvPr/>
          </p:nvSpPr>
          <p:spPr>
            <a:xfrm>
              <a:off x="662940" y="4960620"/>
              <a:ext cx="502920" cy="502920"/>
            </a:xfrm>
            <a:prstGeom prst="ellipse">
              <a:avLst/>
            </a:prstGeom>
            <a:solidFill>
              <a:srgbClr val="0CBCF5"/>
            </a:solidFill>
            <a:ln/>
          </p:spPr>
          <p:txBody>
            <a:bodyPr/>
            <a:lstStyle/>
            <a:p>
              <a:endParaRPr lang="en-US"/>
            </a:p>
          </p:txBody>
        </p:sp>
        <p:sp>
          <p:nvSpPr>
            <p:cNvPr id="31" name="Text 29"/>
            <p:cNvSpPr/>
            <p:nvPr/>
          </p:nvSpPr>
          <p:spPr>
            <a:xfrm>
              <a:off x="662940" y="4960620"/>
              <a:ext cx="502920" cy="502920"/>
            </a:xfrm>
            <a:prstGeom prst="rect">
              <a:avLst/>
            </a:prstGeom>
            <a:noFill/>
            <a:ln/>
          </p:spPr>
          <p:txBody>
            <a:bodyPr wrap="square" rtlCol="0" anchor="ctr"/>
            <a:lstStyle/>
            <a:p>
              <a:pPr marL="0" indent="0" algn="ctr">
                <a:buNone/>
              </a:pPr>
              <a:r>
                <a:rPr lang="en-US" sz="950" b="1" dirty="0">
                  <a:solidFill>
                    <a:srgbClr val="FFFFFF"/>
                  </a:solidFill>
                  <a:latin typeface="Arial" pitchFamily="34" charset="0"/>
                  <a:ea typeface="Arial" pitchFamily="34" charset="-122"/>
                  <a:cs typeface="Arial" pitchFamily="34" charset="-120"/>
                </a:rPr>
                <a:t>MED</a:t>
              </a:r>
              <a:endParaRPr lang="en-US" sz="950" dirty="0"/>
            </a:p>
          </p:txBody>
        </p:sp>
        <p:sp>
          <p:nvSpPr>
            <p:cNvPr id="32" name="Shape 30"/>
            <p:cNvSpPr/>
            <p:nvPr/>
          </p:nvSpPr>
          <p:spPr>
            <a:xfrm>
              <a:off x="1280160" y="4882896"/>
              <a:ext cx="4754880" cy="720000"/>
            </a:xfrm>
            <a:prstGeom prst="roundRect">
              <a:avLst>
                <a:gd name="adj" fmla="val 13889"/>
              </a:avLst>
            </a:prstGeom>
            <a:solidFill>
              <a:srgbClr val="EAF8FE"/>
            </a:solidFill>
            <a:ln/>
          </p:spPr>
          <p:txBody>
            <a:bodyPr/>
            <a:lstStyle/>
            <a:p>
              <a:endParaRPr lang="en-US"/>
            </a:p>
          </p:txBody>
        </p:sp>
        <p:sp>
          <p:nvSpPr>
            <p:cNvPr id="33" name="Text 31"/>
            <p:cNvSpPr/>
            <p:nvPr/>
          </p:nvSpPr>
          <p:spPr>
            <a:xfrm>
              <a:off x="1463040" y="4928616"/>
              <a:ext cx="4434840" cy="274320"/>
            </a:xfrm>
            <a:prstGeom prst="rect">
              <a:avLst/>
            </a:prstGeom>
            <a:noFill/>
            <a:ln/>
          </p:spPr>
          <p:txBody>
            <a:bodyPr wrap="square" rtlCol="0" anchor="t"/>
            <a:lstStyle/>
            <a:p>
              <a:pPr marL="0" indent="0">
                <a:buNone/>
              </a:pPr>
              <a:r>
                <a:rPr lang="en-US" sz="1200" b="1" dirty="0">
                  <a:solidFill>
                    <a:srgbClr val="0B2A3D"/>
                  </a:solidFill>
                  <a:latin typeface="Arial" pitchFamily="34" charset="0"/>
                  <a:ea typeface="Arial" pitchFamily="34" charset="-122"/>
                  <a:cs typeface="Arial" pitchFamily="34" charset="-120"/>
                </a:rPr>
                <a:t>College of Medicine</a:t>
              </a:r>
              <a:endParaRPr lang="en-US" sz="1200" dirty="0"/>
            </a:p>
          </p:txBody>
        </p:sp>
        <p:sp>
          <p:nvSpPr>
            <p:cNvPr id="34" name="Text 32"/>
            <p:cNvSpPr/>
            <p:nvPr/>
          </p:nvSpPr>
          <p:spPr>
            <a:xfrm>
              <a:off x="1463040" y="5184648"/>
              <a:ext cx="4434840" cy="338328"/>
            </a:xfrm>
            <a:prstGeom prst="rect">
              <a:avLst/>
            </a:prstGeom>
            <a:noFill/>
            <a:ln/>
          </p:spPr>
          <p:txBody>
            <a:bodyPr wrap="square" rtlCol="0" anchor="t"/>
            <a:lstStyle/>
            <a:p>
              <a:pPr marL="0" indent="0">
                <a:lnSpc>
                  <a:spcPct val="105000"/>
                </a:lnSpc>
                <a:buNone/>
              </a:pPr>
              <a:r>
                <a:rPr lang="en-US" sz="1000" dirty="0">
                  <a:solidFill>
                    <a:srgbClr val="0A97C7"/>
                  </a:solidFill>
                  <a:latin typeface="Arial" pitchFamily="34" charset="0"/>
                  <a:ea typeface="Arial" pitchFamily="34" charset="-122"/>
                  <a:cs typeface="Arial" pitchFamily="34" charset="-120"/>
                </a:rPr>
                <a:t>Shibaura Institute of Technology (UG) / Nagasaki (UG) / Ehime (Grad) / Gunma (UG &amp; Grad)</a:t>
              </a:r>
              <a:endParaRPr lang="en-US" sz="1000" dirty="0"/>
            </a:p>
          </p:txBody>
        </p:sp>
      </p:grpSp>
      <p:grpSp>
        <p:nvGrpSpPr>
          <p:cNvPr id="43" name="群組 42">
            <a:extLst>
              <a:ext uri="{FF2B5EF4-FFF2-40B4-BE49-F238E27FC236}">
                <a16:creationId xmlns:a16="http://schemas.microsoft.com/office/drawing/2014/main" id="{E4095B5C-C3D3-4759-94F9-92E8EE719EEE}"/>
              </a:ext>
            </a:extLst>
          </p:cNvPr>
          <p:cNvGrpSpPr/>
          <p:nvPr/>
        </p:nvGrpSpPr>
        <p:grpSpPr>
          <a:xfrm>
            <a:off x="662940" y="6294337"/>
            <a:ext cx="5372100" cy="720000"/>
            <a:chOff x="662940" y="6294337"/>
            <a:chExt cx="5372100" cy="720000"/>
          </a:xfrm>
        </p:grpSpPr>
        <p:sp>
          <p:nvSpPr>
            <p:cNvPr id="35" name="Shape 33"/>
            <p:cNvSpPr/>
            <p:nvPr/>
          </p:nvSpPr>
          <p:spPr>
            <a:xfrm>
              <a:off x="662940" y="6372061"/>
              <a:ext cx="502920" cy="502920"/>
            </a:xfrm>
            <a:prstGeom prst="ellipse">
              <a:avLst/>
            </a:prstGeom>
            <a:solidFill>
              <a:srgbClr val="0CBCF5"/>
            </a:solidFill>
            <a:ln/>
          </p:spPr>
          <p:txBody>
            <a:bodyPr/>
            <a:lstStyle/>
            <a:p>
              <a:endParaRPr lang="en-US"/>
            </a:p>
          </p:txBody>
        </p:sp>
        <p:sp>
          <p:nvSpPr>
            <p:cNvPr id="36" name="Text 34"/>
            <p:cNvSpPr/>
            <p:nvPr/>
          </p:nvSpPr>
          <p:spPr>
            <a:xfrm>
              <a:off x="662940" y="6372061"/>
              <a:ext cx="502920" cy="502920"/>
            </a:xfrm>
            <a:prstGeom prst="rect">
              <a:avLst/>
            </a:prstGeom>
            <a:noFill/>
            <a:ln/>
          </p:spPr>
          <p:txBody>
            <a:bodyPr wrap="square" rtlCol="0" anchor="ctr"/>
            <a:lstStyle/>
            <a:p>
              <a:pPr marL="0" indent="0" algn="ctr">
                <a:buNone/>
              </a:pPr>
              <a:r>
                <a:rPr lang="en-US" sz="950" b="1" dirty="0">
                  <a:solidFill>
                    <a:srgbClr val="FFFFFF"/>
                  </a:solidFill>
                  <a:latin typeface="Arial" pitchFamily="34" charset="0"/>
                  <a:ea typeface="Arial" pitchFamily="34" charset="-122"/>
                  <a:cs typeface="Arial" pitchFamily="34" charset="-120"/>
                </a:rPr>
                <a:t>MT</a:t>
              </a:r>
              <a:endParaRPr lang="en-US" sz="950" dirty="0"/>
            </a:p>
          </p:txBody>
        </p:sp>
        <p:sp>
          <p:nvSpPr>
            <p:cNvPr id="37" name="Shape 35"/>
            <p:cNvSpPr/>
            <p:nvPr/>
          </p:nvSpPr>
          <p:spPr>
            <a:xfrm>
              <a:off x="1280160" y="6294337"/>
              <a:ext cx="4754880" cy="720000"/>
            </a:xfrm>
            <a:prstGeom prst="roundRect">
              <a:avLst>
                <a:gd name="adj" fmla="val 13889"/>
              </a:avLst>
            </a:prstGeom>
            <a:solidFill>
              <a:srgbClr val="EAF8FE"/>
            </a:solidFill>
            <a:ln/>
          </p:spPr>
          <p:txBody>
            <a:bodyPr/>
            <a:lstStyle/>
            <a:p>
              <a:endParaRPr lang="en-US"/>
            </a:p>
          </p:txBody>
        </p:sp>
        <p:sp>
          <p:nvSpPr>
            <p:cNvPr id="38" name="Text 36"/>
            <p:cNvSpPr/>
            <p:nvPr/>
          </p:nvSpPr>
          <p:spPr>
            <a:xfrm>
              <a:off x="1463040" y="6340057"/>
              <a:ext cx="4434840" cy="274320"/>
            </a:xfrm>
            <a:prstGeom prst="rect">
              <a:avLst/>
            </a:prstGeom>
            <a:noFill/>
            <a:ln/>
          </p:spPr>
          <p:txBody>
            <a:bodyPr wrap="square" rtlCol="0" anchor="t"/>
            <a:lstStyle/>
            <a:p>
              <a:pPr marL="0" indent="0">
                <a:buNone/>
              </a:pPr>
              <a:r>
                <a:rPr lang="en-US" sz="1200" b="1" dirty="0">
                  <a:solidFill>
                    <a:srgbClr val="0B2A3D"/>
                  </a:solidFill>
                  <a:latin typeface="Arial" pitchFamily="34" charset="0"/>
                  <a:ea typeface="Arial" pitchFamily="34" charset="-122"/>
                  <a:cs typeface="Arial" pitchFamily="34" charset="-120"/>
                </a:rPr>
                <a:t>College of Medical Technology</a:t>
              </a:r>
              <a:endParaRPr lang="en-US" sz="1200" dirty="0"/>
            </a:p>
          </p:txBody>
        </p:sp>
        <p:sp>
          <p:nvSpPr>
            <p:cNvPr id="39" name="Text 37"/>
            <p:cNvSpPr/>
            <p:nvPr/>
          </p:nvSpPr>
          <p:spPr>
            <a:xfrm>
              <a:off x="1463040" y="6596089"/>
              <a:ext cx="4434840" cy="338328"/>
            </a:xfrm>
            <a:prstGeom prst="rect">
              <a:avLst/>
            </a:prstGeom>
            <a:noFill/>
            <a:ln/>
          </p:spPr>
          <p:txBody>
            <a:bodyPr wrap="square" rtlCol="0" anchor="t"/>
            <a:lstStyle/>
            <a:p>
              <a:pPr marL="0" indent="0">
                <a:lnSpc>
                  <a:spcPct val="105000"/>
                </a:lnSpc>
                <a:buNone/>
              </a:pPr>
              <a:r>
                <a:rPr lang="en-US" sz="1000" dirty="0">
                  <a:solidFill>
                    <a:srgbClr val="0A97C7"/>
                  </a:solidFill>
                  <a:latin typeface="Arial" pitchFamily="34" charset="0"/>
                  <a:ea typeface="Arial" pitchFamily="34" charset="-122"/>
                  <a:cs typeface="Arial" pitchFamily="34" charset="-120"/>
                </a:rPr>
                <a:t>Shibaura Institute of Technology (UG) / Nagasaki (UG) / Ehime (Grad) / Gunma (UG &amp; Grad)</a:t>
              </a:r>
              <a:endParaRPr lang="en-US" sz="1000" dirty="0"/>
            </a:p>
          </p:txBody>
        </p:sp>
      </p:grpSp>
      <p:sp>
        <p:nvSpPr>
          <p:cNvPr id="40" name="Text 38"/>
          <p:cNvSpPr/>
          <p:nvPr/>
        </p:nvSpPr>
        <p:spPr>
          <a:xfrm>
            <a:off x="457200" y="7232904"/>
            <a:ext cx="5752681" cy="406908"/>
          </a:xfrm>
          <a:prstGeom prst="rect">
            <a:avLst/>
          </a:prstGeom>
          <a:noFill/>
          <a:ln/>
        </p:spPr>
        <p:txBody>
          <a:bodyPr wrap="square" rtlCol="0" anchor="ctr"/>
          <a:lstStyle/>
          <a:p>
            <a:pPr marL="171450" indent="-171450">
              <a:lnSpc>
                <a:spcPct val="105000"/>
              </a:lnSpc>
              <a:buFont typeface="Wingdings" panose="05000000000000000000" pitchFamily="2" charset="2"/>
              <a:buChar char="Ø"/>
            </a:pPr>
            <a:r>
              <a:rPr lang="en-US" sz="1200" b="1" i="1" dirty="0">
                <a:solidFill>
                  <a:srgbClr val="5B6B73"/>
                </a:solidFill>
                <a:latin typeface="Arial" pitchFamily="34" charset="0"/>
                <a:ea typeface="Arial" pitchFamily="34" charset="-122"/>
                <a:cs typeface="Arial" pitchFamily="34" charset="-120"/>
              </a:rPr>
              <a:t>Courses can change at any time — please check each partner university's official website or contact the GMC to confirm.</a:t>
            </a:r>
            <a:endParaRPr lang="en-US" sz="1200" b="1" dirty="0"/>
          </a:p>
        </p:txBody>
      </p:sp>
      <p:sp>
        <p:nvSpPr>
          <p:cNvPr id="41" name="Text 39"/>
          <p:cNvSpPr/>
          <p:nvPr/>
        </p:nvSpPr>
        <p:spPr>
          <a:xfrm>
            <a:off x="457200" y="7818120"/>
            <a:ext cx="4480560" cy="274320"/>
          </a:xfrm>
          <a:prstGeom prst="rect">
            <a:avLst/>
          </a:prstGeom>
          <a:noFill/>
          <a:ln/>
        </p:spPr>
        <p:txBody>
          <a:bodyPr wrap="square" rtlCol="0" anchor="ctr"/>
          <a:lstStyle/>
          <a:p>
            <a:pPr marL="0" indent="0">
              <a:buNone/>
            </a:pPr>
            <a:r>
              <a:rPr lang="en-US" sz="1000" dirty="0">
                <a:solidFill>
                  <a:srgbClr val="5B6B73">
                    <a:alpha val="85000"/>
                  </a:srgbClr>
                </a:solidFill>
                <a:latin typeface="Arial" pitchFamily="34" charset="0"/>
                <a:ea typeface="Arial" pitchFamily="34" charset="-122"/>
                <a:cs typeface="Arial" pitchFamily="34" charset="-120"/>
              </a:rPr>
              <a:t>ISU Global Mobility Center</a:t>
            </a:r>
            <a:endParaRPr lang="en-US" sz="1000" dirty="0"/>
          </a:p>
        </p:txBody>
      </p:sp>
      <p:sp>
        <p:nvSpPr>
          <p:cNvPr id="42" name="Text 40"/>
          <p:cNvSpPr/>
          <p:nvPr/>
        </p:nvSpPr>
        <p:spPr>
          <a:xfrm>
            <a:off x="5394960" y="7818120"/>
            <a:ext cx="914400" cy="274320"/>
          </a:xfrm>
          <a:prstGeom prst="rect">
            <a:avLst/>
          </a:prstGeom>
          <a:noFill/>
          <a:ln/>
        </p:spPr>
        <p:txBody>
          <a:bodyPr wrap="square" rtlCol="0" anchor="ctr"/>
          <a:lstStyle/>
          <a:p>
            <a:pPr marL="0" indent="0" algn="r">
              <a:buNone/>
            </a:pPr>
            <a:r>
              <a:rPr lang="en-US" sz="1100" dirty="0">
                <a:solidFill>
                  <a:srgbClr val="5B6B73"/>
                </a:solidFill>
                <a:latin typeface="Arial" pitchFamily="34" charset="0"/>
                <a:ea typeface="Arial" pitchFamily="34" charset="-122"/>
                <a:cs typeface="Arial" pitchFamily="34" charset="-120"/>
              </a:rPr>
              <a:t>4 / 9</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89994"/>
            <a:ext cx="5486400" cy="365760"/>
          </a:xfrm>
          <a:prstGeom prst="rect">
            <a:avLst/>
          </a:prstGeom>
          <a:noFill/>
          <a:ln/>
        </p:spPr>
        <p:txBody>
          <a:bodyPr wrap="square" rtlCol="0" anchor="ctr"/>
          <a:lstStyle/>
          <a:p>
            <a:pPr marL="0" indent="0">
              <a:buNone/>
            </a:pPr>
            <a:r>
              <a:rPr lang="en-US" sz="1900" b="1" dirty="0">
                <a:solidFill>
                  <a:srgbClr val="0B2A3D"/>
                </a:solidFill>
                <a:latin typeface="Arial" pitchFamily="34" charset="0"/>
                <a:ea typeface="Arial" pitchFamily="34" charset="-122"/>
                <a:cs typeface="Arial" pitchFamily="34" charset="-120"/>
              </a:rPr>
              <a:t>Where Did Seniors Go? — By Department ①</a:t>
            </a:r>
            <a:endParaRPr lang="en-US" sz="1900" dirty="0"/>
          </a:p>
        </p:txBody>
      </p:sp>
      <p:sp>
        <p:nvSpPr>
          <p:cNvPr id="3" name="Text 1"/>
          <p:cNvSpPr/>
          <p:nvPr/>
        </p:nvSpPr>
        <p:spPr>
          <a:xfrm>
            <a:off x="548640" y="723280"/>
            <a:ext cx="5486400" cy="201168"/>
          </a:xfrm>
          <a:prstGeom prst="rect">
            <a:avLst/>
          </a:prstGeom>
          <a:noFill/>
          <a:ln/>
        </p:spPr>
        <p:txBody>
          <a:bodyPr wrap="square" rtlCol="0" anchor="ctr"/>
          <a:lstStyle/>
          <a:p>
            <a:pPr marL="0" indent="0">
              <a:buNone/>
            </a:pPr>
            <a:r>
              <a:rPr lang="en-US" sz="1200" dirty="0">
                <a:solidFill>
                  <a:srgbClr val="5B6B73"/>
                </a:solidFill>
                <a:latin typeface="Arial" pitchFamily="34" charset="0"/>
                <a:ea typeface="Arial" pitchFamily="34" charset="-122"/>
                <a:cs typeface="Arial" pitchFamily="34" charset="-120"/>
              </a:rPr>
              <a:t>Find your department below and see where past students went</a:t>
            </a:r>
            <a:endParaRPr lang="en-US" sz="1200" dirty="0"/>
          </a:p>
        </p:txBody>
      </p:sp>
      <p:sp>
        <p:nvSpPr>
          <p:cNvPr id="4" name="Text 2"/>
          <p:cNvSpPr/>
          <p:nvPr/>
        </p:nvSpPr>
        <p:spPr>
          <a:xfrm>
            <a:off x="548640" y="986546"/>
            <a:ext cx="5486400" cy="182880"/>
          </a:xfrm>
          <a:prstGeom prst="rect">
            <a:avLst/>
          </a:prstGeom>
          <a:noFill/>
          <a:ln/>
        </p:spPr>
        <p:txBody>
          <a:bodyPr wrap="square" rtlCol="0" anchor="ctr"/>
          <a:lstStyle/>
          <a:p>
            <a:pPr marL="0" indent="0">
              <a:buNone/>
            </a:pPr>
            <a:r>
              <a:rPr lang="en-US" sz="1400" b="1" dirty="0">
                <a:solidFill>
                  <a:srgbClr val="0A97C7"/>
                </a:solidFill>
                <a:latin typeface="Arial" pitchFamily="34" charset="0"/>
                <a:ea typeface="Arial" pitchFamily="34" charset="-122"/>
                <a:cs typeface="Arial" pitchFamily="34" charset="-120"/>
              </a:rPr>
              <a:t>College of Intelligent Technology</a:t>
            </a:r>
            <a:endParaRPr lang="en-US" sz="1400" dirty="0"/>
          </a:p>
        </p:txBody>
      </p:sp>
      <p:sp>
        <p:nvSpPr>
          <p:cNvPr id="5" name="Shape 3"/>
          <p:cNvSpPr/>
          <p:nvPr/>
        </p:nvSpPr>
        <p:spPr>
          <a:xfrm>
            <a:off x="548640" y="1261668"/>
            <a:ext cx="5486400" cy="310896"/>
          </a:xfrm>
          <a:prstGeom prst="roundRect">
            <a:avLst>
              <a:gd name="adj" fmla="val 17647"/>
            </a:avLst>
          </a:prstGeom>
          <a:solidFill>
            <a:srgbClr val="EAF8FE"/>
          </a:solidFill>
          <a:ln/>
        </p:spPr>
        <p:txBody>
          <a:bodyPr/>
          <a:lstStyle/>
          <a:p>
            <a:endParaRPr lang="en-US" sz="1100"/>
          </a:p>
        </p:txBody>
      </p:sp>
      <p:sp>
        <p:nvSpPr>
          <p:cNvPr id="6" name="Text 4"/>
          <p:cNvSpPr/>
          <p:nvPr/>
        </p:nvSpPr>
        <p:spPr>
          <a:xfrm>
            <a:off x="713232" y="1261668"/>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Electrical Engineering</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Xiamen University</a:t>
            </a:r>
            <a:endParaRPr lang="en-US" sz="1100" dirty="0"/>
          </a:p>
        </p:txBody>
      </p:sp>
      <p:sp>
        <p:nvSpPr>
          <p:cNvPr id="7" name="Shape 5"/>
          <p:cNvSpPr/>
          <p:nvPr/>
        </p:nvSpPr>
        <p:spPr>
          <a:xfrm>
            <a:off x="548640" y="1599996"/>
            <a:ext cx="5486400" cy="310896"/>
          </a:xfrm>
          <a:prstGeom prst="roundRect">
            <a:avLst>
              <a:gd name="adj" fmla="val 17647"/>
            </a:avLst>
          </a:prstGeom>
          <a:solidFill>
            <a:srgbClr val="EAF8FE"/>
          </a:solidFill>
          <a:ln/>
        </p:spPr>
        <p:txBody>
          <a:bodyPr/>
          <a:lstStyle/>
          <a:p>
            <a:endParaRPr lang="en-US" sz="1100"/>
          </a:p>
        </p:txBody>
      </p:sp>
      <p:sp>
        <p:nvSpPr>
          <p:cNvPr id="8" name="Text 6"/>
          <p:cNvSpPr/>
          <p:nvPr/>
        </p:nvSpPr>
        <p:spPr>
          <a:xfrm>
            <a:off x="713232" y="1599996"/>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Electronic Engineering</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Shibaura Institute of Technology</a:t>
            </a:r>
            <a:endParaRPr lang="en-US" sz="1100" dirty="0"/>
          </a:p>
        </p:txBody>
      </p:sp>
      <p:sp>
        <p:nvSpPr>
          <p:cNvPr id="9" name="Shape 7"/>
          <p:cNvSpPr/>
          <p:nvPr/>
        </p:nvSpPr>
        <p:spPr>
          <a:xfrm>
            <a:off x="548640" y="1938324"/>
            <a:ext cx="5486400" cy="457200"/>
          </a:xfrm>
          <a:prstGeom prst="roundRect">
            <a:avLst>
              <a:gd name="adj" fmla="val 12000"/>
            </a:avLst>
          </a:prstGeom>
          <a:solidFill>
            <a:srgbClr val="EAF8FE"/>
          </a:solidFill>
          <a:ln/>
        </p:spPr>
        <p:txBody>
          <a:bodyPr/>
          <a:lstStyle/>
          <a:p>
            <a:endParaRPr lang="en-US" sz="1100"/>
          </a:p>
        </p:txBody>
      </p:sp>
      <p:sp>
        <p:nvSpPr>
          <p:cNvPr id="10" name="Text 8"/>
          <p:cNvSpPr/>
          <p:nvPr/>
        </p:nvSpPr>
        <p:spPr>
          <a:xfrm>
            <a:off x="713232" y="1938324"/>
            <a:ext cx="5157216" cy="457200"/>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Computer Science &amp; Information Engineering</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Hunan University / Nottingham Trent University</a:t>
            </a:r>
            <a:endParaRPr lang="en-US" sz="1100" dirty="0"/>
          </a:p>
        </p:txBody>
      </p:sp>
      <p:sp>
        <p:nvSpPr>
          <p:cNvPr id="11" name="Shape 9"/>
          <p:cNvSpPr/>
          <p:nvPr/>
        </p:nvSpPr>
        <p:spPr>
          <a:xfrm>
            <a:off x="548640" y="2422956"/>
            <a:ext cx="5486400" cy="493776"/>
          </a:xfrm>
          <a:prstGeom prst="roundRect">
            <a:avLst>
              <a:gd name="adj" fmla="val 11111"/>
            </a:avLst>
          </a:prstGeom>
          <a:solidFill>
            <a:srgbClr val="EAF8FE"/>
          </a:solidFill>
          <a:ln/>
        </p:spPr>
        <p:txBody>
          <a:bodyPr/>
          <a:lstStyle/>
          <a:p>
            <a:endParaRPr lang="en-US" sz="1100"/>
          </a:p>
        </p:txBody>
      </p:sp>
      <p:sp>
        <p:nvSpPr>
          <p:cNvPr id="12" name="Text 10"/>
          <p:cNvSpPr/>
          <p:nvPr/>
        </p:nvSpPr>
        <p:spPr>
          <a:xfrm>
            <a:off x="713232" y="2422956"/>
            <a:ext cx="5157216" cy="49377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Data Science &amp; Big Data Analytics</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Beijing Univ. of Posts &amp; Telecom. / National Univ. of Singapore</a:t>
            </a:r>
            <a:endParaRPr lang="en-US" sz="1100" dirty="0"/>
          </a:p>
        </p:txBody>
      </p:sp>
      <p:sp>
        <p:nvSpPr>
          <p:cNvPr id="13" name="Shape 11"/>
          <p:cNvSpPr/>
          <p:nvPr/>
        </p:nvSpPr>
        <p:spPr>
          <a:xfrm>
            <a:off x="548640" y="2944164"/>
            <a:ext cx="5486400" cy="475488"/>
          </a:xfrm>
          <a:prstGeom prst="roundRect">
            <a:avLst>
              <a:gd name="adj" fmla="val 11538"/>
            </a:avLst>
          </a:prstGeom>
          <a:solidFill>
            <a:srgbClr val="EAF8FE"/>
          </a:solidFill>
          <a:ln/>
        </p:spPr>
        <p:txBody>
          <a:bodyPr/>
          <a:lstStyle/>
          <a:p>
            <a:endParaRPr lang="en-US" sz="1100"/>
          </a:p>
        </p:txBody>
      </p:sp>
      <p:sp>
        <p:nvSpPr>
          <p:cNvPr id="14" name="Text 12"/>
          <p:cNvSpPr/>
          <p:nvPr/>
        </p:nvSpPr>
        <p:spPr>
          <a:xfrm>
            <a:off x="713232" y="2944164"/>
            <a:ext cx="5157216" cy="475488"/>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Intelligent Technology English-Taught Program</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University of Regina / Shibaura Institute of Technology</a:t>
            </a:r>
            <a:endParaRPr lang="en-US" sz="1100" dirty="0"/>
          </a:p>
        </p:txBody>
      </p:sp>
      <p:sp>
        <p:nvSpPr>
          <p:cNvPr id="15" name="Text 13"/>
          <p:cNvSpPr/>
          <p:nvPr/>
        </p:nvSpPr>
        <p:spPr>
          <a:xfrm>
            <a:off x="548640" y="3544255"/>
            <a:ext cx="5486400" cy="182880"/>
          </a:xfrm>
          <a:prstGeom prst="rect">
            <a:avLst/>
          </a:prstGeom>
          <a:noFill/>
          <a:ln/>
        </p:spPr>
        <p:txBody>
          <a:bodyPr wrap="square" rtlCol="0" anchor="ctr"/>
          <a:lstStyle/>
          <a:p>
            <a:pPr marL="0" indent="0">
              <a:buNone/>
            </a:pPr>
            <a:r>
              <a:rPr lang="en-US" sz="1400" b="1" dirty="0">
                <a:solidFill>
                  <a:srgbClr val="0A97C7"/>
                </a:solidFill>
                <a:latin typeface="Arial" pitchFamily="34" charset="0"/>
                <a:ea typeface="Arial" pitchFamily="34" charset="-122"/>
                <a:cs typeface="Arial" pitchFamily="34" charset="-120"/>
              </a:rPr>
              <a:t>College of Engineering</a:t>
            </a:r>
            <a:endParaRPr lang="en-US" sz="1400" dirty="0"/>
          </a:p>
        </p:txBody>
      </p:sp>
      <p:sp>
        <p:nvSpPr>
          <p:cNvPr id="16" name="Shape 14"/>
          <p:cNvSpPr/>
          <p:nvPr/>
        </p:nvSpPr>
        <p:spPr>
          <a:xfrm>
            <a:off x="548640" y="3754567"/>
            <a:ext cx="5486400" cy="365760"/>
          </a:xfrm>
          <a:prstGeom prst="roundRect">
            <a:avLst>
              <a:gd name="adj" fmla="val 15000"/>
            </a:avLst>
          </a:prstGeom>
          <a:solidFill>
            <a:srgbClr val="EAF8FE"/>
          </a:solidFill>
          <a:ln/>
        </p:spPr>
        <p:txBody>
          <a:bodyPr/>
          <a:lstStyle/>
          <a:p>
            <a:endParaRPr lang="en-US" sz="1200"/>
          </a:p>
        </p:txBody>
      </p:sp>
      <p:sp>
        <p:nvSpPr>
          <p:cNvPr id="17" name="Text 15"/>
          <p:cNvSpPr/>
          <p:nvPr/>
        </p:nvSpPr>
        <p:spPr>
          <a:xfrm>
            <a:off x="713232" y="3754567"/>
            <a:ext cx="5157216" cy="365760"/>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Mechanical &amp; Automation Engineering</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Vytautas Magnus University</a:t>
            </a:r>
            <a:endParaRPr lang="en-US" sz="1100" dirty="0"/>
          </a:p>
        </p:txBody>
      </p:sp>
      <p:sp>
        <p:nvSpPr>
          <p:cNvPr id="18" name="Shape 16"/>
          <p:cNvSpPr/>
          <p:nvPr/>
        </p:nvSpPr>
        <p:spPr>
          <a:xfrm>
            <a:off x="548640" y="4147759"/>
            <a:ext cx="5486400" cy="402336"/>
          </a:xfrm>
          <a:prstGeom prst="roundRect">
            <a:avLst>
              <a:gd name="adj" fmla="val 13636"/>
            </a:avLst>
          </a:prstGeom>
          <a:solidFill>
            <a:srgbClr val="EAF8FE"/>
          </a:solidFill>
          <a:ln/>
        </p:spPr>
        <p:txBody>
          <a:bodyPr/>
          <a:lstStyle/>
          <a:p>
            <a:endParaRPr lang="en-US" sz="1200"/>
          </a:p>
        </p:txBody>
      </p:sp>
      <p:sp>
        <p:nvSpPr>
          <p:cNvPr id="19" name="Text 17"/>
          <p:cNvSpPr/>
          <p:nvPr/>
        </p:nvSpPr>
        <p:spPr>
          <a:xfrm>
            <a:off x="713232" y="4147759"/>
            <a:ext cx="5157216" cy="40233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Chemical Engineering</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Chongqing University / South China Univ. of Technology</a:t>
            </a:r>
            <a:endParaRPr lang="en-US" sz="1100" dirty="0"/>
          </a:p>
        </p:txBody>
      </p:sp>
      <p:sp>
        <p:nvSpPr>
          <p:cNvPr id="20" name="Shape 18"/>
          <p:cNvSpPr/>
          <p:nvPr/>
        </p:nvSpPr>
        <p:spPr>
          <a:xfrm>
            <a:off x="548640" y="4577527"/>
            <a:ext cx="5486400" cy="365760"/>
          </a:xfrm>
          <a:prstGeom prst="roundRect">
            <a:avLst>
              <a:gd name="adj" fmla="val 15000"/>
            </a:avLst>
          </a:prstGeom>
          <a:solidFill>
            <a:srgbClr val="EAF8FE"/>
          </a:solidFill>
          <a:ln/>
        </p:spPr>
        <p:txBody>
          <a:bodyPr/>
          <a:lstStyle/>
          <a:p>
            <a:endParaRPr lang="en-US" sz="1200"/>
          </a:p>
        </p:txBody>
      </p:sp>
      <p:sp>
        <p:nvSpPr>
          <p:cNvPr id="21" name="Text 19"/>
          <p:cNvSpPr/>
          <p:nvPr/>
        </p:nvSpPr>
        <p:spPr>
          <a:xfrm>
            <a:off x="713232" y="4577527"/>
            <a:ext cx="5157216" cy="365760"/>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Materials Science &amp; Engineering</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Wuhan University / Gachon University</a:t>
            </a:r>
            <a:endParaRPr lang="en-US" sz="1100" dirty="0"/>
          </a:p>
        </p:txBody>
      </p:sp>
      <p:sp>
        <p:nvSpPr>
          <p:cNvPr id="22" name="Shape 20"/>
          <p:cNvSpPr/>
          <p:nvPr/>
        </p:nvSpPr>
        <p:spPr>
          <a:xfrm>
            <a:off x="548640" y="4970719"/>
            <a:ext cx="5486400" cy="402336"/>
          </a:xfrm>
          <a:prstGeom prst="roundRect">
            <a:avLst>
              <a:gd name="adj" fmla="val 13636"/>
            </a:avLst>
          </a:prstGeom>
          <a:solidFill>
            <a:srgbClr val="EAF8FE"/>
          </a:solidFill>
          <a:ln/>
        </p:spPr>
        <p:txBody>
          <a:bodyPr/>
          <a:lstStyle/>
          <a:p>
            <a:endParaRPr lang="en-US" sz="1200"/>
          </a:p>
        </p:txBody>
      </p:sp>
      <p:sp>
        <p:nvSpPr>
          <p:cNvPr id="23" name="Text 21"/>
          <p:cNvSpPr/>
          <p:nvPr/>
        </p:nvSpPr>
        <p:spPr>
          <a:xfrm>
            <a:off x="713232" y="4970719"/>
            <a:ext cx="5157216" cy="40233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Civil Engineering</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Tongji University / Tianjin University / Gachon University</a:t>
            </a:r>
            <a:endParaRPr lang="en-US" sz="1100" dirty="0"/>
          </a:p>
        </p:txBody>
      </p:sp>
      <p:sp>
        <p:nvSpPr>
          <p:cNvPr id="24" name="Text 22"/>
          <p:cNvSpPr/>
          <p:nvPr/>
        </p:nvSpPr>
        <p:spPr>
          <a:xfrm>
            <a:off x="548640" y="5517245"/>
            <a:ext cx="5486400" cy="182880"/>
          </a:xfrm>
          <a:prstGeom prst="rect">
            <a:avLst/>
          </a:prstGeom>
          <a:noFill/>
          <a:ln/>
        </p:spPr>
        <p:txBody>
          <a:bodyPr wrap="square" rtlCol="0" anchor="ctr"/>
          <a:lstStyle/>
          <a:p>
            <a:pPr marL="0" indent="0">
              <a:buNone/>
            </a:pPr>
            <a:r>
              <a:rPr lang="en-US" sz="1400" b="1" dirty="0">
                <a:solidFill>
                  <a:srgbClr val="0A97C7"/>
                </a:solidFill>
                <a:latin typeface="Arial" pitchFamily="34" charset="0"/>
                <a:ea typeface="Arial" pitchFamily="34" charset="-122"/>
                <a:cs typeface="Arial" pitchFamily="34" charset="-120"/>
              </a:rPr>
              <a:t>College of Communication &amp; Design</a:t>
            </a:r>
            <a:endParaRPr lang="en-US" sz="1400" dirty="0"/>
          </a:p>
        </p:txBody>
      </p:sp>
      <p:sp>
        <p:nvSpPr>
          <p:cNvPr id="25" name="Shape 23"/>
          <p:cNvSpPr/>
          <p:nvPr/>
        </p:nvSpPr>
        <p:spPr>
          <a:xfrm>
            <a:off x="548640" y="5724274"/>
            <a:ext cx="5486400" cy="360000"/>
          </a:xfrm>
          <a:prstGeom prst="roundRect">
            <a:avLst>
              <a:gd name="adj" fmla="val 17647"/>
            </a:avLst>
          </a:prstGeom>
          <a:solidFill>
            <a:srgbClr val="EAF8FE"/>
          </a:solidFill>
          <a:ln/>
        </p:spPr>
        <p:txBody>
          <a:bodyPr/>
          <a:lstStyle/>
          <a:p>
            <a:endParaRPr lang="en-US" sz="1200"/>
          </a:p>
        </p:txBody>
      </p:sp>
      <p:sp>
        <p:nvSpPr>
          <p:cNvPr id="26" name="Text 24"/>
          <p:cNvSpPr/>
          <p:nvPr/>
        </p:nvSpPr>
        <p:spPr>
          <a:xfrm>
            <a:off x="713232" y="5752982"/>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Mass Communication</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Communication University of China</a:t>
            </a:r>
            <a:endParaRPr lang="en-US" sz="1100" dirty="0"/>
          </a:p>
        </p:txBody>
      </p:sp>
      <p:sp>
        <p:nvSpPr>
          <p:cNvPr id="27" name="Shape 25"/>
          <p:cNvSpPr/>
          <p:nvPr/>
        </p:nvSpPr>
        <p:spPr>
          <a:xfrm>
            <a:off x="548640" y="6091310"/>
            <a:ext cx="5486400" cy="274320"/>
          </a:xfrm>
          <a:prstGeom prst="roundRect">
            <a:avLst>
              <a:gd name="adj" fmla="val 20000"/>
            </a:avLst>
          </a:prstGeom>
          <a:solidFill>
            <a:srgbClr val="EAF8FE"/>
          </a:solidFill>
          <a:ln/>
        </p:spPr>
        <p:txBody>
          <a:bodyPr/>
          <a:lstStyle/>
          <a:p>
            <a:endParaRPr lang="en-US" sz="1100"/>
          </a:p>
        </p:txBody>
      </p:sp>
      <p:sp>
        <p:nvSpPr>
          <p:cNvPr id="28" name="Text 26"/>
          <p:cNvSpPr/>
          <p:nvPr/>
        </p:nvSpPr>
        <p:spPr>
          <a:xfrm>
            <a:off x="713232" y="6091310"/>
            <a:ext cx="5157216" cy="274320"/>
          </a:xfrm>
          <a:prstGeom prst="rect">
            <a:avLst/>
          </a:prstGeom>
          <a:noFill/>
          <a:ln/>
        </p:spPr>
        <p:txBody>
          <a:bodyPr wrap="square" rtlCol="0" anchor="ctr"/>
          <a:lstStyle/>
          <a:p>
            <a:pPr marL="0" indent="0">
              <a:lnSpc>
                <a:spcPct val="108000"/>
              </a:lnSpc>
              <a:buNone/>
            </a:pPr>
            <a:r>
              <a:rPr lang="en-US" sz="1200" b="1" dirty="0">
                <a:solidFill>
                  <a:srgbClr val="0B2A3D"/>
                </a:solidFill>
                <a:latin typeface="Arial" pitchFamily="34" charset="0"/>
                <a:ea typeface="Arial" pitchFamily="34" charset="-122"/>
                <a:cs typeface="Arial" pitchFamily="34" charset="-120"/>
              </a:rPr>
              <a:t>Dept. of Film and TV</a:t>
            </a:r>
            <a:r>
              <a:rPr lang="en-US" sz="1200" dirty="0">
                <a:solidFill>
                  <a:srgbClr val="000000"/>
                </a:solidFill>
                <a:latin typeface="Arial" pitchFamily="34" charset="0"/>
                <a:ea typeface="Arial" pitchFamily="34" charset="-122"/>
                <a:cs typeface="Arial" pitchFamily="34" charset="-120"/>
              </a:rPr>
              <a:t>   </a:t>
            </a:r>
            <a:r>
              <a:rPr lang="en-US" sz="1200" dirty="0">
                <a:solidFill>
                  <a:srgbClr val="0A97C7"/>
                </a:solidFill>
                <a:latin typeface="Arial" pitchFamily="34" charset="0"/>
                <a:ea typeface="Arial" pitchFamily="34" charset="-122"/>
                <a:cs typeface="Arial" pitchFamily="34" charset="-120"/>
              </a:rPr>
              <a:t>Most often: Chongqing University</a:t>
            </a:r>
            <a:endParaRPr lang="en-US" sz="1200" dirty="0"/>
          </a:p>
        </p:txBody>
      </p:sp>
      <p:sp>
        <p:nvSpPr>
          <p:cNvPr id="29" name="Shape 27"/>
          <p:cNvSpPr/>
          <p:nvPr/>
        </p:nvSpPr>
        <p:spPr>
          <a:xfrm>
            <a:off x="548640" y="6393062"/>
            <a:ext cx="5486400" cy="360000"/>
          </a:xfrm>
          <a:prstGeom prst="roundRect">
            <a:avLst>
              <a:gd name="adj" fmla="val 17647"/>
            </a:avLst>
          </a:prstGeom>
          <a:solidFill>
            <a:srgbClr val="EAF8FE"/>
          </a:solidFill>
          <a:ln/>
        </p:spPr>
        <p:txBody>
          <a:bodyPr/>
          <a:lstStyle/>
          <a:p>
            <a:endParaRPr lang="en-US" sz="1200"/>
          </a:p>
        </p:txBody>
      </p:sp>
      <p:sp>
        <p:nvSpPr>
          <p:cNvPr id="30" name="Text 28"/>
          <p:cNvSpPr/>
          <p:nvPr/>
        </p:nvSpPr>
        <p:spPr>
          <a:xfrm>
            <a:off x="713232" y="6402608"/>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New Media Design</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Teikyo University / Wakayama University</a:t>
            </a:r>
            <a:endParaRPr lang="en-US" sz="1100" dirty="0"/>
          </a:p>
        </p:txBody>
      </p:sp>
      <p:sp>
        <p:nvSpPr>
          <p:cNvPr id="31" name="Text 29"/>
          <p:cNvSpPr/>
          <p:nvPr/>
        </p:nvSpPr>
        <p:spPr>
          <a:xfrm>
            <a:off x="548640" y="6859305"/>
            <a:ext cx="5486400" cy="182880"/>
          </a:xfrm>
          <a:prstGeom prst="rect">
            <a:avLst/>
          </a:prstGeom>
          <a:noFill/>
          <a:ln/>
        </p:spPr>
        <p:txBody>
          <a:bodyPr wrap="square" rtlCol="0" anchor="ctr"/>
          <a:lstStyle/>
          <a:p>
            <a:pPr marL="0" indent="0">
              <a:buNone/>
            </a:pPr>
            <a:r>
              <a:rPr lang="en-US" sz="1400" b="1" dirty="0">
                <a:solidFill>
                  <a:srgbClr val="0A97C7"/>
                </a:solidFill>
                <a:latin typeface="Arial" pitchFamily="34" charset="0"/>
                <a:ea typeface="Arial" pitchFamily="34" charset="-122"/>
                <a:cs typeface="Arial" pitchFamily="34" charset="-120"/>
              </a:rPr>
              <a:t>College of Medicine</a:t>
            </a:r>
            <a:endParaRPr lang="en-US" sz="1400" dirty="0"/>
          </a:p>
        </p:txBody>
      </p:sp>
      <p:sp>
        <p:nvSpPr>
          <p:cNvPr id="32" name="Shape 30"/>
          <p:cNvSpPr/>
          <p:nvPr/>
        </p:nvSpPr>
        <p:spPr>
          <a:xfrm>
            <a:off x="548640" y="7042185"/>
            <a:ext cx="5486400" cy="274320"/>
          </a:xfrm>
          <a:prstGeom prst="roundRect">
            <a:avLst>
              <a:gd name="adj" fmla="val 20000"/>
            </a:avLst>
          </a:prstGeom>
          <a:solidFill>
            <a:srgbClr val="EAF8FE"/>
          </a:solidFill>
          <a:ln/>
        </p:spPr>
        <p:txBody>
          <a:bodyPr/>
          <a:lstStyle/>
          <a:p>
            <a:endParaRPr lang="en-US" sz="1100"/>
          </a:p>
        </p:txBody>
      </p:sp>
      <p:sp>
        <p:nvSpPr>
          <p:cNvPr id="33" name="Text 31"/>
          <p:cNvSpPr/>
          <p:nvPr/>
        </p:nvSpPr>
        <p:spPr>
          <a:xfrm>
            <a:off x="713232" y="7042185"/>
            <a:ext cx="5157216" cy="274320"/>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Nursing</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Southern Illinois University</a:t>
            </a:r>
            <a:endParaRPr lang="en-US" sz="1100" dirty="0"/>
          </a:p>
        </p:txBody>
      </p:sp>
      <p:sp>
        <p:nvSpPr>
          <p:cNvPr id="34" name="Shape 32"/>
          <p:cNvSpPr/>
          <p:nvPr/>
        </p:nvSpPr>
        <p:spPr>
          <a:xfrm>
            <a:off x="548640" y="7343937"/>
            <a:ext cx="5486400" cy="292608"/>
          </a:xfrm>
          <a:prstGeom prst="roundRect">
            <a:avLst>
              <a:gd name="adj" fmla="val 18750"/>
            </a:avLst>
          </a:prstGeom>
          <a:solidFill>
            <a:srgbClr val="EAF8FE"/>
          </a:solidFill>
          <a:ln/>
        </p:spPr>
        <p:txBody>
          <a:bodyPr/>
          <a:lstStyle/>
          <a:p>
            <a:endParaRPr lang="en-US" sz="1100"/>
          </a:p>
        </p:txBody>
      </p:sp>
      <p:sp>
        <p:nvSpPr>
          <p:cNvPr id="35" name="Text 33"/>
          <p:cNvSpPr/>
          <p:nvPr/>
        </p:nvSpPr>
        <p:spPr>
          <a:xfrm>
            <a:off x="713232" y="7343937"/>
            <a:ext cx="5157216" cy="292608"/>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Health Care Administration</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Gachon University</a:t>
            </a:r>
            <a:endParaRPr lang="en-US" sz="1100" dirty="0"/>
          </a:p>
        </p:txBody>
      </p:sp>
      <p:sp>
        <p:nvSpPr>
          <p:cNvPr id="37" name="Text 35"/>
          <p:cNvSpPr/>
          <p:nvPr/>
        </p:nvSpPr>
        <p:spPr>
          <a:xfrm>
            <a:off x="457200" y="7818120"/>
            <a:ext cx="4480560" cy="274320"/>
          </a:xfrm>
          <a:prstGeom prst="rect">
            <a:avLst/>
          </a:prstGeom>
          <a:noFill/>
          <a:ln/>
        </p:spPr>
        <p:txBody>
          <a:bodyPr wrap="square" rtlCol="0" anchor="ctr"/>
          <a:lstStyle/>
          <a:p>
            <a:pPr marL="0" indent="0">
              <a:buNone/>
            </a:pPr>
            <a:r>
              <a:rPr lang="en-US" sz="1000" dirty="0">
                <a:solidFill>
                  <a:srgbClr val="5B6B73">
                    <a:alpha val="85000"/>
                  </a:srgbClr>
                </a:solidFill>
                <a:latin typeface="Arial" pitchFamily="34" charset="0"/>
                <a:ea typeface="Arial" pitchFamily="34" charset="-122"/>
                <a:cs typeface="Arial" pitchFamily="34" charset="-120"/>
              </a:rPr>
              <a:t>ISU Global Mobility Center</a:t>
            </a:r>
            <a:endParaRPr lang="en-US" sz="1000" dirty="0"/>
          </a:p>
        </p:txBody>
      </p:sp>
      <p:sp>
        <p:nvSpPr>
          <p:cNvPr id="38" name="Text 36"/>
          <p:cNvSpPr/>
          <p:nvPr/>
        </p:nvSpPr>
        <p:spPr>
          <a:xfrm>
            <a:off x="5394960" y="7818120"/>
            <a:ext cx="914400" cy="274320"/>
          </a:xfrm>
          <a:prstGeom prst="rect">
            <a:avLst/>
          </a:prstGeom>
          <a:noFill/>
          <a:ln/>
        </p:spPr>
        <p:txBody>
          <a:bodyPr wrap="square" rtlCol="0" anchor="ctr"/>
          <a:lstStyle/>
          <a:p>
            <a:pPr marL="0" indent="0" algn="r">
              <a:buNone/>
            </a:pPr>
            <a:r>
              <a:rPr lang="en-US" sz="1100" dirty="0">
                <a:solidFill>
                  <a:srgbClr val="5B6B73"/>
                </a:solidFill>
                <a:latin typeface="Arial" pitchFamily="34" charset="0"/>
                <a:ea typeface="Arial" pitchFamily="34" charset="-122"/>
                <a:cs typeface="Arial" pitchFamily="34" charset="-120"/>
              </a:rPr>
              <a:t>5 / 9</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481" y="265176"/>
            <a:ext cx="5486400" cy="365760"/>
          </a:xfrm>
          <a:prstGeom prst="rect">
            <a:avLst/>
          </a:prstGeom>
          <a:noFill/>
          <a:ln/>
        </p:spPr>
        <p:txBody>
          <a:bodyPr wrap="square" rtlCol="0" anchor="ctr"/>
          <a:lstStyle/>
          <a:p>
            <a:pPr marL="0" indent="0">
              <a:buNone/>
            </a:pPr>
            <a:r>
              <a:rPr lang="en-US" sz="1900" b="1" dirty="0">
                <a:solidFill>
                  <a:srgbClr val="0B2A3D"/>
                </a:solidFill>
                <a:latin typeface="Arial" pitchFamily="34" charset="0"/>
                <a:ea typeface="Arial" pitchFamily="34" charset="-122"/>
                <a:cs typeface="Arial" pitchFamily="34" charset="-120"/>
              </a:rPr>
              <a:t>Where Did Seniors Go? — By Department ②</a:t>
            </a:r>
            <a:endParaRPr lang="en-US" sz="1900" dirty="0"/>
          </a:p>
        </p:txBody>
      </p:sp>
      <p:sp>
        <p:nvSpPr>
          <p:cNvPr id="3" name="Text 1"/>
          <p:cNvSpPr/>
          <p:nvPr/>
        </p:nvSpPr>
        <p:spPr>
          <a:xfrm>
            <a:off x="548481" y="662940"/>
            <a:ext cx="5486400" cy="201168"/>
          </a:xfrm>
          <a:prstGeom prst="rect">
            <a:avLst/>
          </a:prstGeom>
          <a:noFill/>
          <a:ln/>
        </p:spPr>
        <p:txBody>
          <a:bodyPr wrap="square" rtlCol="0" anchor="ctr"/>
          <a:lstStyle/>
          <a:p>
            <a:pPr marL="0" indent="0">
              <a:buNone/>
            </a:pPr>
            <a:r>
              <a:rPr lang="en-US" sz="1200" dirty="0">
                <a:solidFill>
                  <a:srgbClr val="5B6B73"/>
                </a:solidFill>
                <a:latin typeface="Arial" pitchFamily="34" charset="0"/>
                <a:ea typeface="Arial" pitchFamily="34" charset="-122"/>
                <a:cs typeface="Arial" pitchFamily="34" charset="-120"/>
              </a:rPr>
              <a:t>Find your department below and see where past students went</a:t>
            </a:r>
            <a:endParaRPr lang="en-US" sz="1200" dirty="0"/>
          </a:p>
        </p:txBody>
      </p:sp>
      <p:sp>
        <p:nvSpPr>
          <p:cNvPr id="4" name="Text 2"/>
          <p:cNvSpPr/>
          <p:nvPr/>
        </p:nvSpPr>
        <p:spPr>
          <a:xfrm>
            <a:off x="548640" y="952986"/>
            <a:ext cx="5486400" cy="182880"/>
          </a:xfrm>
          <a:prstGeom prst="rect">
            <a:avLst/>
          </a:prstGeom>
          <a:noFill/>
          <a:ln/>
        </p:spPr>
        <p:txBody>
          <a:bodyPr wrap="square" rtlCol="0" anchor="ctr"/>
          <a:lstStyle/>
          <a:p>
            <a:pPr marL="0" indent="0">
              <a:buNone/>
            </a:pPr>
            <a:r>
              <a:rPr lang="en-US" sz="1400" b="1" dirty="0">
                <a:solidFill>
                  <a:srgbClr val="0A97C7"/>
                </a:solidFill>
                <a:latin typeface="Arial" pitchFamily="34" charset="0"/>
                <a:ea typeface="Arial" pitchFamily="34" charset="-122"/>
                <a:cs typeface="Arial" pitchFamily="34" charset="-120"/>
              </a:rPr>
              <a:t>College of Management</a:t>
            </a:r>
            <a:endParaRPr lang="en-US" sz="1400" dirty="0"/>
          </a:p>
        </p:txBody>
      </p:sp>
      <p:sp>
        <p:nvSpPr>
          <p:cNvPr id="5" name="Shape 3"/>
          <p:cNvSpPr/>
          <p:nvPr/>
        </p:nvSpPr>
        <p:spPr>
          <a:xfrm>
            <a:off x="548640" y="1199947"/>
            <a:ext cx="5486400" cy="310896"/>
          </a:xfrm>
          <a:prstGeom prst="roundRect">
            <a:avLst>
              <a:gd name="adj" fmla="val 17647"/>
            </a:avLst>
          </a:prstGeom>
          <a:solidFill>
            <a:srgbClr val="EAF8FE"/>
          </a:solidFill>
          <a:ln/>
        </p:spPr>
        <p:txBody>
          <a:bodyPr/>
          <a:lstStyle/>
          <a:p>
            <a:endParaRPr lang="en-US" sz="1100"/>
          </a:p>
        </p:txBody>
      </p:sp>
      <p:sp>
        <p:nvSpPr>
          <p:cNvPr id="6" name="Text 4"/>
          <p:cNvSpPr/>
          <p:nvPr/>
        </p:nvSpPr>
        <p:spPr>
          <a:xfrm>
            <a:off x="713232" y="1199947"/>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Industrial Management</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Sichuan University</a:t>
            </a:r>
            <a:endParaRPr lang="en-US" sz="1100" dirty="0"/>
          </a:p>
        </p:txBody>
      </p:sp>
      <p:sp>
        <p:nvSpPr>
          <p:cNvPr id="7" name="Shape 5"/>
          <p:cNvSpPr/>
          <p:nvPr/>
        </p:nvSpPr>
        <p:spPr>
          <a:xfrm>
            <a:off x="548640" y="1538275"/>
            <a:ext cx="5486400" cy="402336"/>
          </a:xfrm>
          <a:prstGeom prst="roundRect">
            <a:avLst>
              <a:gd name="adj" fmla="val 13636"/>
            </a:avLst>
          </a:prstGeom>
          <a:solidFill>
            <a:srgbClr val="EAF8FE"/>
          </a:solidFill>
          <a:ln/>
        </p:spPr>
        <p:txBody>
          <a:bodyPr/>
          <a:lstStyle/>
          <a:p>
            <a:endParaRPr lang="en-US" sz="1100"/>
          </a:p>
        </p:txBody>
      </p:sp>
      <p:sp>
        <p:nvSpPr>
          <p:cNvPr id="8" name="Text 6"/>
          <p:cNvSpPr/>
          <p:nvPr/>
        </p:nvSpPr>
        <p:spPr>
          <a:xfrm>
            <a:off x="713232" y="1538275"/>
            <a:ext cx="5157216" cy="40233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Business Administration</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Beijing Univ. of Posts &amp; Telecom. / Wuhan University</a:t>
            </a:r>
            <a:endParaRPr lang="en-US" sz="1100" dirty="0"/>
          </a:p>
        </p:txBody>
      </p:sp>
      <p:sp>
        <p:nvSpPr>
          <p:cNvPr id="9" name="Shape 7"/>
          <p:cNvSpPr/>
          <p:nvPr/>
        </p:nvSpPr>
        <p:spPr>
          <a:xfrm>
            <a:off x="548640" y="1968043"/>
            <a:ext cx="5486400" cy="310896"/>
          </a:xfrm>
          <a:prstGeom prst="roundRect">
            <a:avLst>
              <a:gd name="adj" fmla="val 17647"/>
            </a:avLst>
          </a:prstGeom>
          <a:solidFill>
            <a:srgbClr val="EAF8FE"/>
          </a:solidFill>
          <a:ln/>
        </p:spPr>
        <p:txBody>
          <a:bodyPr/>
          <a:lstStyle/>
          <a:p>
            <a:endParaRPr lang="en-US" sz="1100"/>
          </a:p>
        </p:txBody>
      </p:sp>
      <p:sp>
        <p:nvSpPr>
          <p:cNvPr id="10" name="Text 8"/>
          <p:cNvSpPr/>
          <p:nvPr/>
        </p:nvSpPr>
        <p:spPr>
          <a:xfrm>
            <a:off x="713232" y="1968043"/>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Finance</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Central University of Finance and Economics</a:t>
            </a:r>
            <a:endParaRPr lang="en-US" sz="1100" dirty="0"/>
          </a:p>
        </p:txBody>
      </p:sp>
      <p:sp>
        <p:nvSpPr>
          <p:cNvPr id="11" name="Shape 9"/>
          <p:cNvSpPr/>
          <p:nvPr/>
        </p:nvSpPr>
        <p:spPr>
          <a:xfrm>
            <a:off x="548640" y="2306371"/>
            <a:ext cx="5486400" cy="274320"/>
          </a:xfrm>
          <a:prstGeom prst="roundRect">
            <a:avLst>
              <a:gd name="adj" fmla="val 20000"/>
            </a:avLst>
          </a:prstGeom>
          <a:solidFill>
            <a:srgbClr val="EAF8FE"/>
          </a:solidFill>
          <a:ln/>
        </p:spPr>
        <p:txBody>
          <a:bodyPr/>
          <a:lstStyle/>
          <a:p>
            <a:endParaRPr lang="en-US" sz="1100"/>
          </a:p>
        </p:txBody>
      </p:sp>
      <p:sp>
        <p:nvSpPr>
          <p:cNvPr id="12" name="Text 10"/>
          <p:cNvSpPr/>
          <p:nvPr/>
        </p:nvSpPr>
        <p:spPr>
          <a:xfrm>
            <a:off x="713232" y="2306371"/>
            <a:ext cx="5157216" cy="274320"/>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Accounting</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Xiamen University</a:t>
            </a:r>
            <a:endParaRPr lang="en-US" sz="1100" dirty="0"/>
          </a:p>
        </p:txBody>
      </p:sp>
      <p:sp>
        <p:nvSpPr>
          <p:cNvPr id="13" name="Shape 11"/>
          <p:cNvSpPr/>
          <p:nvPr/>
        </p:nvSpPr>
        <p:spPr>
          <a:xfrm>
            <a:off x="548640" y="2608123"/>
            <a:ext cx="5486400" cy="310896"/>
          </a:xfrm>
          <a:prstGeom prst="roundRect">
            <a:avLst>
              <a:gd name="adj" fmla="val 17647"/>
            </a:avLst>
          </a:prstGeom>
          <a:solidFill>
            <a:srgbClr val="EAF8FE"/>
          </a:solidFill>
          <a:ln/>
        </p:spPr>
        <p:txBody>
          <a:bodyPr/>
          <a:lstStyle/>
          <a:p>
            <a:endParaRPr lang="en-US" sz="1100"/>
          </a:p>
        </p:txBody>
      </p:sp>
      <p:sp>
        <p:nvSpPr>
          <p:cNvPr id="14" name="Text 12"/>
          <p:cNvSpPr/>
          <p:nvPr/>
        </p:nvSpPr>
        <p:spPr>
          <a:xfrm>
            <a:off x="713232" y="2608123"/>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International Business</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Nanjing University</a:t>
            </a:r>
            <a:endParaRPr lang="en-US" sz="1100" dirty="0"/>
          </a:p>
        </p:txBody>
      </p:sp>
      <p:sp>
        <p:nvSpPr>
          <p:cNvPr id="15" name="Shape 13"/>
          <p:cNvSpPr/>
          <p:nvPr/>
        </p:nvSpPr>
        <p:spPr>
          <a:xfrm>
            <a:off x="548640" y="2946451"/>
            <a:ext cx="5486400" cy="402336"/>
          </a:xfrm>
          <a:prstGeom prst="roundRect">
            <a:avLst>
              <a:gd name="adj" fmla="val 13636"/>
            </a:avLst>
          </a:prstGeom>
          <a:solidFill>
            <a:srgbClr val="EAF8FE"/>
          </a:solidFill>
          <a:ln/>
        </p:spPr>
        <p:txBody>
          <a:bodyPr/>
          <a:lstStyle/>
          <a:p>
            <a:endParaRPr lang="en-US" sz="1100"/>
          </a:p>
        </p:txBody>
      </p:sp>
      <p:sp>
        <p:nvSpPr>
          <p:cNvPr id="16" name="Text 14"/>
          <p:cNvSpPr/>
          <p:nvPr/>
        </p:nvSpPr>
        <p:spPr>
          <a:xfrm>
            <a:off x="713232" y="2946451"/>
            <a:ext cx="5157216" cy="40233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Smart Tourism Services &amp; Technology</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Xiamen University / NEOMA Business School</a:t>
            </a:r>
            <a:endParaRPr lang="en-US" sz="1100" dirty="0"/>
          </a:p>
        </p:txBody>
      </p:sp>
      <p:sp>
        <p:nvSpPr>
          <p:cNvPr id="17" name="Shape 15"/>
          <p:cNvSpPr/>
          <p:nvPr/>
        </p:nvSpPr>
        <p:spPr>
          <a:xfrm>
            <a:off x="548640" y="3376219"/>
            <a:ext cx="5486400" cy="310896"/>
          </a:xfrm>
          <a:prstGeom prst="roundRect">
            <a:avLst>
              <a:gd name="adj" fmla="val 17647"/>
            </a:avLst>
          </a:prstGeom>
          <a:solidFill>
            <a:srgbClr val="EAF8FE"/>
          </a:solidFill>
          <a:ln/>
        </p:spPr>
        <p:txBody>
          <a:bodyPr/>
          <a:lstStyle/>
          <a:p>
            <a:endParaRPr lang="en-US" sz="1100"/>
          </a:p>
        </p:txBody>
      </p:sp>
      <p:sp>
        <p:nvSpPr>
          <p:cNvPr id="18" name="Text 16"/>
          <p:cNvSpPr/>
          <p:nvPr/>
        </p:nvSpPr>
        <p:spPr>
          <a:xfrm>
            <a:off x="713232" y="3376219"/>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Hospitality Management</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Jinan University</a:t>
            </a:r>
            <a:endParaRPr lang="en-US" sz="1100" dirty="0"/>
          </a:p>
        </p:txBody>
      </p:sp>
      <p:sp>
        <p:nvSpPr>
          <p:cNvPr id="19" name="Shape 17"/>
          <p:cNvSpPr/>
          <p:nvPr/>
        </p:nvSpPr>
        <p:spPr>
          <a:xfrm>
            <a:off x="548640" y="3714547"/>
            <a:ext cx="5486400" cy="402336"/>
          </a:xfrm>
          <a:prstGeom prst="roundRect">
            <a:avLst>
              <a:gd name="adj" fmla="val 13636"/>
            </a:avLst>
          </a:prstGeom>
          <a:solidFill>
            <a:srgbClr val="EAF8FE"/>
          </a:solidFill>
          <a:ln/>
        </p:spPr>
        <p:txBody>
          <a:bodyPr/>
          <a:lstStyle/>
          <a:p>
            <a:endParaRPr lang="en-US" sz="1100"/>
          </a:p>
        </p:txBody>
      </p:sp>
      <p:sp>
        <p:nvSpPr>
          <p:cNvPr id="20" name="Text 18"/>
          <p:cNvSpPr/>
          <p:nvPr/>
        </p:nvSpPr>
        <p:spPr>
          <a:xfrm>
            <a:off x="713232" y="3714547"/>
            <a:ext cx="5157216" cy="40233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Sport Technology &amp; Leisure Management</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Shanghai Univ. of Finance and Economics</a:t>
            </a:r>
            <a:endParaRPr lang="en-US" sz="1100" dirty="0"/>
          </a:p>
        </p:txBody>
      </p:sp>
      <p:sp>
        <p:nvSpPr>
          <p:cNvPr id="21" name="Text 19"/>
          <p:cNvSpPr/>
          <p:nvPr/>
        </p:nvSpPr>
        <p:spPr>
          <a:xfrm>
            <a:off x="548640" y="4435732"/>
            <a:ext cx="5486400" cy="182880"/>
          </a:xfrm>
          <a:prstGeom prst="rect">
            <a:avLst/>
          </a:prstGeom>
          <a:noFill/>
          <a:ln/>
        </p:spPr>
        <p:txBody>
          <a:bodyPr wrap="square" rtlCol="0" anchor="ctr"/>
          <a:lstStyle/>
          <a:p>
            <a:pPr marL="0" indent="0">
              <a:buNone/>
            </a:pPr>
            <a:r>
              <a:rPr lang="en-US" sz="1400" b="1" dirty="0">
                <a:solidFill>
                  <a:srgbClr val="0A97C7"/>
                </a:solidFill>
                <a:latin typeface="Arial" pitchFamily="34" charset="0"/>
                <a:ea typeface="Arial" pitchFamily="34" charset="-122"/>
                <a:cs typeface="Arial" pitchFamily="34" charset="-120"/>
              </a:rPr>
              <a:t>International College</a:t>
            </a:r>
            <a:endParaRPr lang="en-US" sz="1400" dirty="0"/>
          </a:p>
        </p:txBody>
      </p:sp>
      <p:sp>
        <p:nvSpPr>
          <p:cNvPr id="22" name="Shape 20"/>
          <p:cNvSpPr/>
          <p:nvPr/>
        </p:nvSpPr>
        <p:spPr>
          <a:xfrm>
            <a:off x="548640" y="4659959"/>
            <a:ext cx="5486400" cy="548640"/>
          </a:xfrm>
          <a:prstGeom prst="roundRect">
            <a:avLst>
              <a:gd name="adj" fmla="val 10000"/>
            </a:avLst>
          </a:prstGeom>
          <a:solidFill>
            <a:srgbClr val="EAF8FE"/>
          </a:solidFill>
          <a:ln/>
        </p:spPr>
        <p:txBody>
          <a:bodyPr/>
          <a:lstStyle/>
          <a:p>
            <a:endParaRPr lang="en-US" sz="1100"/>
          </a:p>
        </p:txBody>
      </p:sp>
      <p:sp>
        <p:nvSpPr>
          <p:cNvPr id="23" name="Text 21"/>
          <p:cNvSpPr/>
          <p:nvPr/>
        </p:nvSpPr>
        <p:spPr>
          <a:xfrm>
            <a:off x="713232" y="4659959"/>
            <a:ext cx="5157216" cy="548640"/>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International Business Operations</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Shanghai Univ. of Finance &amp; Econ. / Audencia Business School / ESCE Paris</a:t>
            </a:r>
            <a:endParaRPr lang="en-US" sz="1100" dirty="0"/>
          </a:p>
        </p:txBody>
      </p:sp>
      <p:sp>
        <p:nvSpPr>
          <p:cNvPr id="24" name="Shape 22"/>
          <p:cNvSpPr/>
          <p:nvPr/>
        </p:nvSpPr>
        <p:spPr>
          <a:xfrm>
            <a:off x="548640" y="5236031"/>
            <a:ext cx="5486400" cy="310896"/>
          </a:xfrm>
          <a:prstGeom prst="roundRect">
            <a:avLst>
              <a:gd name="adj" fmla="val 17647"/>
            </a:avLst>
          </a:prstGeom>
          <a:solidFill>
            <a:srgbClr val="EAF8FE"/>
          </a:solidFill>
          <a:ln/>
        </p:spPr>
        <p:txBody>
          <a:bodyPr/>
          <a:lstStyle/>
          <a:p>
            <a:endParaRPr lang="en-US" sz="1100"/>
          </a:p>
        </p:txBody>
      </p:sp>
      <p:sp>
        <p:nvSpPr>
          <p:cNvPr id="25" name="Text 23"/>
          <p:cNvSpPr/>
          <p:nvPr/>
        </p:nvSpPr>
        <p:spPr>
          <a:xfrm>
            <a:off x="713232" y="5236031"/>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International Finance</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Audencia Business School</a:t>
            </a:r>
            <a:endParaRPr lang="en-US" sz="1100" dirty="0"/>
          </a:p>
        </p:txBody>
      </p:sp>
      <p:sp>
        <p:nvSpPr>
          <p:cNvPr id="26" name="Shape 24"/>
          <p:cNvSpPr/>
          <p:nvPr/>
        </p:nvSpPr>
        <p:spPr>
          <a:xfrm>
            <a:off x="548640" y="5574359"/>
            <a:ext cx="5486400" cy="310896"/>
          </a:xfrm>
          <a:prstGeom prst="roundRect">
            <a:avLst>
              <a:gd name="adj" fmla="val 17647"/>
            </a:avLst>
          </a:prstGeom>
          <a:solidFill>
            <a:srgbClr val="EAF8FE"/>
          </a:solidFill>
          <a:ln/>
        </p:spPr>
        <p:txBody>
          <a:bodyPr/>
          <a:lstStyle/>
          <a:p>
            <a:endParaRPr lang="en-US" sz="1100"/>
          </a:p>
        </p:txBody>
      </p:sp>
      <p:sp>
        <p:nvSpPr>
          <p:cNvPr id="27" name="Text 25"/>
          <p:cNvSpPr/>
          <p:nvPr/>
        </p:nvSpPr>
        <p:spPr>
          <a:xfrm>
            <a:off x="713232" y="5574359"/>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International Tourism &amp; Hospitality</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Woosong University</a:t>
            </a:r>
            <a:endParaRPr lang="en-US" sz="1100" dirty="0"/>
          </a:p>
        </p:txBody>
      </p:sp>
      <p:sp>
        <p:nvSpPr>
          <p:cNvPr id="28" name="Shape 26"/>
          <p:cNvSpPr/>
          <p:nvPr/>
        </p:nvSpPr>
        <p:spPr>
          <a:xfrm>
            <a:off x="548640" y="5912687"/>
            <a:ext cx="5486400" cy="640080"/>
          </a:xfrm>
          <a:prstGeom prst="roundRect">
            <a:avLst>
              <a:gd name="adj" fmla="val 8571"/>
            </a:avLst>
          </a:prstGeom>
          <a:solidFill>
            <a:srgbClr val="EAF8FE"/>
          </a:solidFill>
          <a:ln/>
        </p:spPr>
        <p:txBody>
          <a:bodyPr/>
          <a:lstStyle/>
          <a:p>
            <a:endParaRPr lang="en-US" sz="1100"/>
          </a:p>
        </p:txBody>
      </p:sp>
      <p:sp>
        <p:nvSpPr>
          <p:cNvPr id="29" name="Text 27"/>
          <p:cNvSpPr/>
          <p:nvPr/>
        </p:nvSpPr>
        <p:spPr>
          <a:xfrm>
            <a:off x="713232" y="5912687"/>
            <a:ext cx="5157216" cy="640080"/>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Int'l Media &amp; Entertainment Management</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D.A. Tsenov Academy of Economics / Univ. of Regina / Nottingham Trent Univ. / Woosong University</a:t>
            </a:r>
            <a:endParaRPr lang="en-US" sz="1100" dirty="0"/>
          </a:p>
        </p:txBody>
      </p:sp>
      <p:sp>
        <p:nvSpPr>
          <p:cNvPr id="30" name="Shape 28"/>
          <p:cNvSpPr/>
          <p:nvPr/>
        </p:nvSpPr>
        <p:spPr>
          <a:xfrm>
            <a:off x="548640" y="6580199"/>
            <a:ext cx="5486400" cy="457200"/>
          </a:xfrm>
          <a:prstGeom prst="roundRect">
            <a:avLst>
              <a:gd name="adj" fmla="val 12000"/>
            </a:avLst>
          </a:prstGeom>
          <a:solidFill>
            <a:srgbClr val="EAF8FE"/>
          </a:solidFill>
          <a:ln/>
        </p:spPr>
        <p:txBody>
          <a:bodyPr/>
          <a:lstStyle/>
          <a:p>
            <a:endParaRPr lang="en-US" sz="1100"/>
          </a:p>
        </p:txBody>
      </p:sp>
      <p:sp>
        <p:nvSpPr>
          <p:cNvPr id="31" name="Text 29"/>
          <p:cNvSpPr/>
          <p:nvPr/>
        </p:nvSpPr>
        <p:spPr>
          <a:xfrm>
            <a:off x="713232" y="6580199"/>
            <a:ext cx="5157216" cy="457200"/>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International Communication &amp; Applied English</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Recently: Gachon University / NEOMA Business School</a:t>
            </a:r>
            <a:endParaRPr lang="en-US" sz="1100" dirty="0"/>
          </a:p>
        </p:txBody>
      </p:sp>
      <p:sp>
        <p:nvSpPr>
          <p:cNvPr id="32" name="Shape 30"/>
          <p:cNvSpPr/>
          <p:nvPr/>
        </p:nvSpPr>
        <p:spPr>
          <a:xfrm>
            <a:off x="548640" y="7064831"/>
            <a:ext cx="5486400" cy="310896"/>
          </a:xfrm>
          <a:prstGeom prst="roundRect">
            <a:avLst>
              <a:gd name="adj" fmla="val 17647"/>
            </a:avLst>
          </a:prstGeom>
          <a:solidFill>
            <a:srgbClr val="EAF8FE"/>
          </a:solidFill>
          <a:ln/>
        </p:spPr>
        <p:txBody>
          <a:bodyPr/>
          <a:lstStyle/>
          <a:p>
            <a:endParaRPr lang="en-US" sz="1100"/>
          </a:p>
        </p:txBody>
      </p:sp>
      <p:sp>
        <p:nvSpPr>
          <p:cNvPr id="33" name="Text 31"/>
          <p:cNvSpPr/>
          <p:nvPr/>
        </p:nvSpPr>
        <p:spPr>
          <a:xfrm>
            <a:off x="713232" y="7064831"/>
            <a:ext cx="5157216" cy="310896"/>
          </a:xfrm>
          <a:prstGeom prst="rect">
            <a:avLst/>
          </a:prstGeom>
          <a:noFill/>
          <a:ln/>
        </p:spPr>
        <p:txBody>
          <a:bodyPr wrap="square" rtlCol="0" anchor="ctr"/>
          <a:lstStyle/>
          <a:p>
            <a:pPr marL="0" indent="0">
              <a:lnSpc>
                <a:spcPct val="108000"/>
              </a:lnSpc>
              <a:buNone/>
            </a:pPr>
            <a:r>
              <a:rPr lang="en-US" sz="1100" b="1" dirty="0">
                <a:solidFill>
                  <a:srgbClr val="0B2A3D"/>
                </a:solidFill>
                <a:latin typeface="Arial" pitchFamily="34" charset="0"/>
                <a:ea typeface="Arial" pitchFamily="34" charset="-122"/>
                <a:cs typeface="Arial" pitchFamily="34" charset="-120"/>
              </a:rPr>
              <a:t>Dept. of Applied Japanese</a:t>
            </a:r>
            <a:r>
              <a:rPr lang="en-US" sz="1100" dirty="0">
                <a:solidFill>
                  <a:srgbClr val="000000"/>
                </a:solidFill>
                <a:latin typeface="Arial" pitchFamily="34" charset="0"/>
                <a:ea typeface="Arial" pitchFamily="34" charset="-122"/>
                <a:cs typeface="Arial" pitchFamily="34" charset="-120"/>
              </a:rPr>
              <a:t>   </a:t>
            </a:r>
            <a:r>
              <a:rPr lang="en-US" sz="1100" dirty="0">
                <a:solidFill>
                  <a:srgbClr val="0A97C7"/>
                </a:solidFill>
                <a:latin typeface="Arial" pitchFamily="34" charset="0"/>
                <a:ea typeface="Arial" pitchFamily="34" charset="-122"/>
                <a:cs typeface="Arial" pitchFamily="34" charset="-120"/>
              </a:rPr>
              <a:t>Most often: Komazawa University / Teikyo University</a:t>
            </a:r>
            <a:endParaRPr lang="en-US" sz="1100" dirty="0"/>
          </a:p>
        </p:txBody>
      </p:sp>
      <p:sp>
        <p:nvSpPr>
          <p:cNvPr id="35" name="Text 33"/>
          <p:cNvSpPr/>
          <p:nvPr/>
        </p:nvSpPr>
        <p:spPr>
          <a:xfrm>
            <a:off x="457200" y="7818120"/>
            <a:ext cx="4480560" cy="274320"/>
          </a:xfrm>
          <a:prstGeom prst="rect">
            <a:avLst/>
          </a:prstGeom>
          <a:noFill/>
          <a:ln/>
        </p:spPr>
        <p:txBody>
          <a:bodyPr wrap="square" rtlCol="0" anchor="ctr"/>
          <a:lstStyle/>
          <a:p>
            <a:pPr marL="0" indent="0">
              <a:buNone/>
            </a:pPr>
            <a:r>
              <a:rPr lang="en-US" sz="1000" dirty="0">
                <a:solidFill>
                  <a:srgbClr val="5B6B73">
                    <a:alpha val="85000"/>
                  </a:srgbClr>
                </a:solidFill>
                <a:latin typeface="Arial" pitchFamily="34" charset="0"/>
                <a:ea typeface="Arial" pitchFamily="34" charset="-122"/>
                <a:cs typeface="Arial" pitchFamily="34" charset="-120"/>
              </a:rPr>
              <a:t>ISU Global Mobility Center</a:t>
            </a:r>
            <a:endParaRPr lang="en-US" sz="1000" dirty="0"/>
          </a:p>
        </p:txBody>
      </p:sp>
      <p:sp>
        <p:nvSpPr>
          <p:cNvPr id="36" name="Text 34"/>
          <p:cNvSpPr/>
          <p:nvPr/>
        </p:nvSpPr>
        <p:spPr>
          <a:xfrm>
            <a:off x="5394960" y="7818120"/>
            <a:ext cx="914400" cy="274320"/>
          </a:xfrm>
          <a:prstGeom prst="rect">
            <a:avLst/>
          </a:prstGeom>
          <a:noFill/>
          <a:ln/>
        </p:spPr>
        <p:txBody>
          <a:bodyPr wrap="square" rtlCol="0" anchor="ctr"/>
          <a:lstStyle/>
          <a:p>
            <a:pPr marL="0" indent="0" algn="r">
              <a:buNone/>
            </a:pPr>
            <a:r>
              <a:rPr lang="en-US" sz="1100" dirty="0">
                <a:solidFill>
                  <a:srgbClr val="5B6B73"/>
                </a:solidFill>
                <a:latin typeface="Arial" pitchFamily="34" charset="0"/>
                <a:ea typeface="Arial" pitchFamily="34" charset="-122"/>
                <a:cs typeface="Arial" pitchFamily="34" charset="-120"/>
              </a:rPr>
              <a:t>6 / 9</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9399" y="619481"/>
            <a:ext cx="5486400" cy="548640"/>
          </a:xfrm>
          <a:prstGeom prst="rect">
            <a:avLst/>
          </a:prstGeom>
          <a:noFill/>
          <a:ln/>
        </p:spPr>
        <p:txBody>
          <a:bodyPr wrap="square" rtlCol="0" anchor="ctr"/>
          <a:lstStyle/>
          <a:p>
            <a:pPr marL="0" indent="0">
              <a:buNone/>
            </a:pPr>
            <a:r>
              <a:rPr lang="en-US" sz="3200" b="1" dirty="0">
                <a:solidFill>
                  <a:srgbClr val="0B2A3D"/>
                </a:solidFill>
                <a:latin typeface="Arial" pitchFamily="34" charset="0"/>
                <a:ea typeface="Arial" pitchFamily="34" charset="-122"/>
                <a:cs typeface="Arial" pitchFamily="34" charset="-120"/>
              </a:rPr>
              <a:t>Key Dates</a:t>
            </a:r>
            <a:endParaRPr lang="en-US" sz="3200" dirty="0"/>
          </a:p>
        </p:txBody>
      </p:sp>
      <p:sp>
        <p:nvSpPr>
          <p:cNvPr id="3" name="Text 1"/>
          <p:cNvSpPr/>
          <p:nvPr/>
        </p:nvSpPr>
        <p:spPr>
          <a:xfrm>
            <a:off x="739399" y="1190981"/>
            <a:ext cx="5486400" cy="365760"/>
          </a:xfrm>
          <a:prstGeom prst="rect">
            <a:avLst/>
          </a:prstGeom>
          <a:noFill/>
          <a:ln/>
        </p:spPr>
        <p:txBody>
          <a:bodyPr wrap="square" rtlCol="0" anchor="ctr"/>
          <a:lstStyle/>
          <a:p>
            <a:pPr marL="0" indent="0">
              <a:buNone/>
            </a:pPr>
            <a:r>
              <a:rPr lang="en-US" sz="1400" i="1" dirty="0">
                <a:solidFill>
                  <a:srgbClr val="0A97C7"/>
                </a:solidFill>
                <a:latin typeface="Arial" pitchFamily="34" charset="0"/>
                <a:ea typeface="Arial" pitchFamily="34" charset="-122"/>
                <a:cs typeface="Arial" pitchFamily="34" charset="-120"/>
              </a:rPr>
              <a:t>For both 115-2 and 116-1 applicants</a:t>
            </a:r>
            <a:endParaRPr lang="en-US" sz="1400" dirty="0"/>
          </a:p>
        </p:txBody>
      </p:sp>
      <p:sp>
        <p:nvSpPr>
          <p:cNvPr id="4" name="Shape 2"/>
          <p:cNvSpPr/>
          <p:nvPr/>
        </p:nvSpPr>
        <p:spPr>
          <a:xfrm>
            <a:off x="1013561" y="1968220"/>
            <a:ext cx="0" cy="5306535"/>
          </a:xfrm>
          <a:prstGeom prst="line">
            <a:avLst/>
          </a:prstGeom>
          <a:noFill/>
          <a:ln w="25400">
            <a:solidFill>
              <a:srgbClr val="0CBCF5"/>
            </a:solidFill>
            <a:prstDash val="dash"/>
            <a:headEnd type="none" w="med" len="med"/>
            <a:tailEnd type="arrow" w="med" len="med"/>
          </a:ln>
        </p:spPr>
        <p:txBody>
          <a:bodyPr/>
          <a:lstStyle/>
          <a:p>
            <a:endParaRPr lang="en-US"/>
          </a:p>
        </p:txBody>
      </p:sp>
      <p:sp>
        <p:nvSpPr>
          <p:cNvPr id="5" name="Shape 3"/>
          <p:cNvSpPr/>
          <p:nvPr/>
        </p:nvSpPr>
        <p:spPr>
          <a:xfrm>
            <a:off x="739241" y="1968221"/>
            <a:ext cx="548640" cy="548640"/>
          </a:xfrm>
          <a:prstGeom prst="ellipse">
            <a:avLst/>
          </a:prstGeom>
          <a:solidFill>
            <a:srgbClr val="FF7A45"/>
          </a:solidFill>
          <a:ln/>
        </p:spPr>
        <p:txBody>
          <a:bodyPr/>
          <a:lstStyle/>
          <a:p>
            <a:endParaRPr lang="en-US"/>
          </a:p>
        </p:txBody>
      </p:sp>
      <p:sp>
        <p:nvSpPr>
          <p:cNvPr id="6" name="Text 4"/>
          <p:cNvSpPr/>
          <p:nvPr/>
        </p:nvSpPr>
        <p:spPr>
          <a:xfrm>
            <a:off x="739241" y="1968221"/>
            <a:ext cx="548640" cy="548640"/>
          </a:xfrm>
          <a:prstGeom prst="rect">
            <a:avLst/>
          </a:prstGeom>
          <a:noFill/>
          <a:ln/>
        </p:spPr>
        <p:txBody>
          <a:bodyPr wrap="square" rtlCol="0" anchor="ctr"/>
          <a:lstStyle/>
          <a:p>
            <a:pPr marL="0" indent="0" algn="ctr">
              <a:buNone/>
            </a:pPr>
            <a:r>
              <a:rPr lang="en-US" sz="1700" b="1" dirty="0">
                <a:solidFill>
                  <a:srgbClr val="FFFFFF"/>
                </a:solidFill>
                <a:latin typeface="Arial" pitchFamily="34" charset="0"/>
                <a:ea typeface="Arial" pitchFamily="34" charset="-122"/>
                <a:cs typeface="Arial" pitchFamily="34" charset="-120"/>
              </a:rPr>
              <a:t>1</a:t>
            </a:r>
            <a:endParaRPr lang="en-US" sz="1700" dirty="0"/>
          </a:p>
        </p:txBody>
      </p:sp>
      <p:sp>
        <p:nvSpPr>
          <p:cNvPr id="7" name="Shape 5"/>
          <p:cNvSpPr/>
          <p:nvPr/>
        </p:nvSpPr>
        <p:spPr>
          <a:xfrm>
            <a:off x="1562201" y="1811216"/>
            <a:ext cx="4251960" cy="797085"/>
          </a:xfrm>
          <a:prstGeom prst="roundRect">
            <a:avLst>
              <a:gd name="adj" fmla="val 8696"/>
            </a:avLst>
          </a:prstGeom>
          <a:solidFill>
            <a:srgbClr val="FBE5D6"/>
          </a:solidFill>
          <a:ln/>
        </p:spPr>
        <p:txBody>
          <a:bodyPr/>
          <a:lstStyle/>
          <a:p>
            <a:endParaRPr lang="en-US"/>
          </a:p>
        </p:txBody>
      </p:sp>
      <p:sp>
        <p:nvSpPr>
          <p:cNvPr id="8" name="Text 6"/>
          <p:cNvSpPr/>
          <p:nvPr/>
        </p:nvSpPr>
        <p:spPr>
          <a:xfrm>
            <a:off x="1653640" y="1975004"/>
            <a:ext cx="1463040" cy="499654"/>
          </a:xfrm>
          <a:prstGeom prst="rect">
            <a:avLst/>
          </a:prstGeom>
          <a:noFill/>
          <a:ln/>
        </p:spPr>
        <p:txBody>
          <a:bodyPr wrap="square" rtlCol="0" anchor="ctr"/>
          <a:lstStyle/>
          <a:p>
            <a:pPr marL="0" indent="0">
              <a:buNone/>
            </a:pPr>
            <a:r>
              <a:rPr lang="en-US" sz="1450" b="1" dirty="0">
                <a:solidFill>
                  <a:schemeClr val="accent2"/>
                </a:solidFill>
                <a:latin typeface="Arial" pitchFamily="34" charset="0"/>
                <a:ea typeface="Arial" pitchFamily="34" charset="-122"/>
                <a:cs typeface="Arial" pitchFamily="34" charset="-120"/>
              </a:rPr>
              <a:t>Now ~ Sep 2 (Wed)</a:t>
            </a:r>
            <a:endParaRPr lang="en-US" sz="1450" dirty="0">
              <a:solidFill>
                <a:schemeClr val="accent2"/>
              </a:solidFill>
            </a:endParaRPr>
          </a:p>
        </p:txBody>
      </p:sp>
      <p:sp>
        <p:nvSpPr>
          <p:cNvPr id="9" name="Text 7"/>
          <p:cNvSpPr/>
          <p:nvPr/>
        </p:nvSpPr>
        <p:spPr>
          <a:xfrm>
            <a:off x="3116680" y="1811216"/>
            <a:ext cx="2697481" cy="797085"/>
          </a:xfrm>
          <a:prstGeom prst="rect">
            <a:avLst/>
          </a:prstGeom>
          <a:noFill/>
          <a:ln/>
        </p:spPr>
        <p:txBody>
          <a:bodyPr wrap="square" rtlCol="0" anchor="ctr"/>
          <a:lstStyle/>
          <a:p>
            <a:pPr marL="0" indent="0">
              <a:lnSpc>
                <a:spcPct val="115000"/>
              </a:lnSpc>
              <a:buNone/>
            </a:pPr>
            <a:r>
              <a:rPr lang="en-US" sz="1400" dirty="0">
                <a:solidFill>
                  <a:srgbClr val="0B2A3D"/>
                </a:solidFill>
                <a:latin typeface="Arial" pitchFamily="34" charset="0"/>
                <a:ea typeface="Arial" pitchFamily="34" charset="-122"/>
                <a:cs typeface="Arial" pitchFamily="34" charset="-120"/>
              </a:rPr>
              <a:t>Online application + documents to your department</a:t>
            </a:r>
            <a:endParaRPr lang="en-US" sz="1400" dirty="0"/>
          </a:p>
        </p:txBody>
      </p:sp>
      <p:sp>
        <p:nvSpPr>
          <p:cNvPr id="10" name="Shape 8"/>
          <p:cNvSpPr/>
          <p:nvPr/>
        </p:nvSpPr>
        <p:spPr>
          <a:xfrm>
            <a:off x="739241" y="3202661"/>
            <a:ext cx="548640" cy="548640"/>
          </a:xfrm>
          <a:prstGeom prst="ellipse">
            <a:avLst/>
          </a:prstGeom>
          <a:solidFill>
            <a:srgbClr val="0CBCF5"/>
          </a:solidFill>
          <a:ln/>
        </p:spPr>
        <p:txBody>
          <a:bodyPr/>
          <a:lstStyle/>
          <a:p>
            <a:endParaRPr lang="en-US"/>
          </a:p>
        </p:txBody>
      </p:sp>
      <p:sp>
        <p:nvSpPr>
          <p:cNvPr id="11" name="Text 9"/>
          <p:cNvSpPr/>
          <p:nvPr/>
        </p:nvSpPr>
        <p:spPr>
          <a:xfrm>
            <a:off x="739241" y="3202661"/>
            <a:ext cx="548640" cy="548640"/>
          </a:xfrm>
          <a:prstGeom prst="rect">
            <a:avLst/>
          </a:prstGeom>
          <a:noFill/>
          <a:ln/>
        </p:spPr>
        <p:txBody>
          <a:bodyPr wrap="square" rtlCol="0" anchor="ctr"/>
          <a:lstStyle/>
          <a:p>
            <a:pPr marL="0" indent="0" algn="ctr">
              <a:buNone/>
            </a:pPr>
            <a:r>
              <a:rPr lang="en-US" sz="1700" b="1" dirty="0">
                <a:solidFill>
                  <a:srgbClr val="FFFFFF"/>
                </a:solidFill>
                <a:latin typeface="Arial" pitchFamily="34" charset="0"/>
                <a:ea typeface="Arial" pitchFamily="34" charset="-122"/>
                <a:cs typeface="Arial" pitchFamily="34" charset="-120"/>
              </a:rPr>
              <a:t>2</a:t>
            </a:r>
            <a:endParaRPr lang="en-US" sz="1700" dirty="0"/>
          </a:p>
        </p:txBody>
      </p:sp>
      <p:sp>
        <p:nvSpPr>
          <p:cNvPr id="12" name="Shape 10"/>
          <p:cNvSpPr/>
          <p:nvPr/>
        </p:nvSpPr>
        <p:spPr>
          <a:xfrm>
            <a:off x="1562201" y="3076931"/>
            <a:ext cx="4251960" cy="800100"/>
          </a:xfrm>
          <a:prstGeom prst="roundRect">
            <a:avLst>
              <a:gd name="adj" fmla="val 8696"/>
            </a:avLst>
          </a:prstGeom>
          <a:solidFill>
            <a:srgbClr val="EAF8FE"/>
          </a:solidFill>
          <a:ln/>
        </p:spPr>
        <p:txBody>
          <a:bodyPr/>
          <a:lstStyle/>
          <a:p>
            <a:endParaRPr lang="en-US"/>
          </a:p>
        </p:txBody>
      </p:sp>
      <p:sp>
        <p:nvSpPr>
          <p:cNvPr id="13" name="Text 11"/>
          <p:cNvSpPr/>
          <p:nvPr/>
        </p:nvSpPr>
        <p:spPr>
          <a:xfrm>
            <a:off x="1653640" y="3202661"/>
            <a:ext cx="1463040" cy="548640"/>
          </a:xfrm>
          <a:prstGeom prst="rect">
            <a:avLst/>
          </a:prstGeom>
          <a:noFill/>
          <a:ln/>
        </p:spPr>
        <p:txBody>
          <a:bodyPr wrap="square" rtlCol="0" anchor="ctr"/>
          <a:lstStyle/>
          <a:p>
            <a:pPr marL="0" indent="0">
              <a:buNone/>
            </a:pPr>
            <a:r>
              <a:rPr lang="en-US" sz="1450" b="1" dirty="0">
                <a:solidFill>
                  <a:srgbClr val="0A97C7"/>
                </a:solidFill>
                <a:latin typeface="Arial" pitchFamily="34" charset="0"/>
                <a:ea typeface="Arial" pitchFamily="34" charset="-122"/>
                <a:cs typeface="Arial" pitchFamily="34" charset="-120"/>
              </a:rPr>
              <a:t>Sep 2 ~ Sep 9</a:t>
            </a:r>
            <a:endParaRPr lang="en-US" sz="1450" dirty="0"/>
          </a:p>
        </p:txBody>
      </p:sp>
      <p:sp>
        <p:nvSpPr>
          <p:cNvPr id="14" name="Text 12"/>
          <p:cNvSpPr/>
          <p:nvPr/>
        </p:nvSpPr>
        <p:spPr>
          <a:xfrm>
            <a:off x="3116679" y="3176284"/>
            <a:ext cx="2697481" cy="575017"/>
          </a:xfrm>
          <a:prstGeom prst="rect">
            <a:avLst/>
          </a:prstGeom>
          <a:noFill/>
          <a:ln/>
        </p:spPr>
        <p:txBody>
          <a:bodyPr wrap="square" rtlCol="0" anchor="ctr"/>
          <a:lstStyle/>
          <a:p>
            <a:pPr marL="0" indent="0">
              <a:lnSpc>
                <a:spcPct val="115000"/>
              </a:lnSpc>
              <a:buNone/>
            </a:pPr>
            <a:r>
              <a:rPr lang="en-US" sz="1400" dirty="0">
                <a:solidFill>
                  <a:srgbClr val="0B2A3D"/>
                </a:solidFill>
                <a:latin typeface="Arial" pitchFamily="34" charset="0"/>
                <a:ea typeface="Arial" pitchFamily="34" charset="-122"/>
                <a:cs typeface="Arial" pitchFamily="34" charset="-120"/>
              </a:rPr>
              <a:t>Department review, forwarded to GMC by Sep 9</a:t>
            </a:r>
            <a:endParaRPr lang="en-US" sz="1400" dirty="0"/>
          </a:p>
        </p:txBody>
      </p:sp>
      <p:sp>
        <p:nvSpPr>
          <p:cNvPr id="15" name="Shape 13"/>
          <p:cNvSpPr/>
          <p:nvPr/>
        </p:nvSpPr>
        <p:spPr>
          <a:xfrm>
            <a:off x="739241" y="4437101"/>
            <a:ext cx="548640" cy="548640"/>
          </a:xfrm>
          <a:prstGeom prst="ellipse">
            <a:avLst/>
          </a:prstGeom>
          <a:solidFill>
            <a:srgbClr val="0CBCF5"/>
          </a:solidFill>
          <a:ln/>
        </p:spPr>
        <p:txBody>
          <a:bodyPr/>
          <a:lstStyle/>
          <a:p>
            <a:endParaRPr lang="en-US"/>
          </a:p>
        </p:txBody>
      </p:sp>
      <p:sp>
        <p:nvSpPr>
          <p:cNvPr id="16" name="Text 14"/>
          <p:cNvSpPr/>
          <p:nvPr/>
        </p:nvSpPr>
        <p:spPr>
          <a:xfrm>
            <a:off x="739241" y="4437101"/>
            <a:ext cx="548640" cy="548640"/>
          </a:xfrm>
          <a:prstGeom prst="rect">
            <a:avLst/>
          </a:prstGeom>
          <a:noFill/>
          <a:ln/>
        </p:spPr>
        <p:txBody>
          <a:bodyPr wrap="square" rtlCol="0" anchor="ctr"/>
          <a:lstStyle/>
          <a:p>
            <a:pPr marL="0" indent="0" algn="ctr">
              <a:buNone/>
            </a:pPr>
            <a:r>
              <a:rPr lang="en-US" sz="1700" b="1" dirty="0">
                <a:solidFill>
                  <a:srgbClr val="FFFFFF"/>
                </a:solidFill>
                <a:latin typeface="Arial" pitchFamily="34" charset="0"/>
                <a:ea typeface="Arial" pitchFamily="34" charset="-122"/>
                <a:cs typeface="Arial" pitchFamily="34" charset="-120"/>
              </a:rPr>
              <a:t>3</a:t>
            </a:r>
            <a:endParaRPr lang="en-US" sz="1700" dirty="0"/>
          </a:p>
        </p:txBody>
      </p:sp>
      <p:sp>
        <p:nvSpPr>
          <p:cNvPr id="17" name="Shape 15"/>
          <p:cNvSpPr/>
          <p:nvPr/>
        </p:nvSpPr>
        <p:spPr>
          <a:xfrm>
            <a:off x="1562200" y="4309487"/>
            <a:ext cx="4251960" cy="797085"/>
          </a:xfrm>
          <a:prstGeom prst="roundRect">
            <a:avLst>
              <a:gd name="adj" fmla="val 8696"/>
            </a:avLst>
          </a:prstGeom>
          <a:solidFill>
            <a:srgbClr val="EAF8FE"/>
          </a:solidFill>
          <a:ln/>
        </p:spPr>
        <p:txBody>
          <a:bodyPr/>
          <a:lstStyle/>
          <a:p>
            <a:endParaRPr lang="en-US"/>
          </a:p>
        </p:txBody>
      </p:sp>
      <p:sp>
        <p:nvSpPr>
          <p:cNvPr id="18" name="Text 16"/>
          <p:cNvSpPr/>
          <p:nvPr/>
        </p:nvSpPr>
        <p:spPr>
          <a:xfrm>
            <a:off x="1653640" y="4518744"/>
            <a:ext cx="1463040" cy="395151"/>
          </a:xfrm>
          <a:prstGeom prst="rect">
            <a:avLst/>
          </a:prstGeom>
          <a:noFill/>
          <a:ln/>
        </p:spPr>
        <p:txBody>
          <a:bodyPr wrap="square" rtlCol="0" anchor="ctr"/>
          <a:lstStyle/>
          <a:p>
            <a:pPr marL="0" indent="0">
              <a:buNone/>
            </a:pPr>
            <a:r>
              <a:rPr lang="en-US" sz="1450" b="1" dirty="0">
                <a:solidFill>
                  <a:srgbClr val="0A97C7"/>
                </a:solidFill>
                <a:latin typeface="Arial" pitchFamily="34" charset="0"/>
                <a:ea typeface="Arial" pitchFamily="34" charset="-122"/>
                <a:cs typeface="Arial" pitchFamily="34" charset="-120"/>
              </a:rPr>
              <a:t>Sep 16</a:t>
            </a:r>
            <a:endParaRPr lang="en-US" sz="1450" dirty="0"/>
          </a:p>
        </p:txBody>
      </p:sp>
      <p:sp>
        <p:nvSpPr>
          <p:cNvPr id="19" name="Text 17"/>
          <p:cNvSpPr/>
          <p:nvPr/>
        </p:nvSpPr>
        <p:spPr>
          <a:xfrm>
            <a:off x="3112661" y="4539971"/>
            <a:ext cx="2606040" cy="274320"/>
          </a:xfrm>
          <a:prstGeom prst="rect">
            <a:avLst/>
          </a:prstGeom>
          <a:noFill/>
          <a:ln/>
        </p:spPr>
        <p:txBody>
          <a:bodyPr wrap="square" rtlCol="0" anchor="ctr"/>
          <a:lstStyle/>
          <a:p>
            <a:pPr marL="0" indent="0">
              <a:lnSpc>
                <a:spcPct val="115000"/>
              </a:lnSpc>
              <a:buNone/>
            </a:pPr>
            <a:r>
              <a:rPr lang="en-US" sz="1400" dirty="0">
                <a:solidFill>
                  <a:srgbClr val="0B2A3D"/>
                </a:solidFill>
                <a:latin typeface="Arial" pitchFamily="34" charset="0"/>
                <a:ea typeface="Arial" pitchFamily="34" charset="-122"/>
                <a:cs typeface="Arial" pitchFamily="34" charset="-120"/>
              </a:rPr>
              <a:t>Selection committee meeting</a:t>
            </a:r>
            <a:endParaRPr lang="en-US" sz="1400" dirty="0"/>
          </a:p>
        </p:txBody>
      </p:sp>
      <p:sp>
        <p:nvSpPr>
          <p:cNvPr id="20" name="Shape 18"/>
          <p:cNvSpPr/>
          <p:nvPr/>
        </p:nvSpPr>
        <p:spPr>
          <a:xfrm>
            <a:off x="739241" y="5671541"/>
            <a:ext cx="548640" cy="548640"/>
          </a:xfrm>
          <a:prstGeom prst="ellipse">
            <a:avLst/>
          </a:prstGeom>
          <a:solidFill>
            <a:srgbClr val="0CBCF5"/>
          </a:solidFill>
          <a:ln/>
        </p:spPr>
        <p:txBody>
          <a:bodyPr/>
          <a:lstStyle/>
          <a:p>
            <a:endParaRPr lang="en-US"/>
          </a:p>
        </p:txBody>
      </p:sp>
      <p:sp>
        <p:nvSpPr>
          <p:cNvPr id="21" name="Text 19"/>
          <p:cNvSpPr/>
          <p:nvPr/>
        </p:nvSpPr>
        <p:spPr>
          <a:xfrm>
            <a:off x="739241" y="5671541"/>
            <a:ext cx="548640" cy="548640"/>
          </a:xfrm>
          <a:prstGeom prst="rect">
            <a:avLst/>
          </a:prstGeom>
          <a:noFill/>
          <a:ln/>
        </p:spPr>
        <p:txBody>
          <a:bodyPr wrap="square" rtlCol="0" anchor="ctr"/>
          <a:lstStyle/>
          <a:p>
            <a:pPr marL="0" indent="0" algn="ctr">
              <a:buNone/>
            </a:pPr>
            <a:r>
              <a:rPr lang="en-US" sz="1700" b="1" dirty="0">
                <a:solidFill>
                  <a:srgbClr val="FFFFFF"/>
                </a:solidFill>
                <a:latin typeface="Arial" pitchFamily="34" charset="0"/>
                <a:ea typeface="Arial" pitchFamily="34" charset="-122"/>
                <a:cs typeface="Arial" pitchFamily="34" charset="-120"/>
              </a:rPr>
              <a:t>4</a:t>
            </a:r>
            <a:endParaRPr lang="en-US" sz="1700" dirty="0"/>
          </a:p>
        </p:txBody>
      </p:sp>
      <p:sp>
        <p:nvSpPr>
          <p:cNvPr id="22" name="Shape 20"/>
          <p:cNvSpPr/>
          <p:nvPr/>
        </p:nvSpPr>
        <p:spPr>
          <a:xfrm>
            <a:off x="1493938" y="5548574"/>
            <a:ext cx="4251960" cy="796834"/>
          </a:xfrm>
          <a:prstGeom prst="roundRect">
            <a:avLst>
              <a:gd name="adj" fmla="val 8696"/>
            </a:avLst>
          </a:prstGeom>
          <a:solidFill>
            <a:srgbClr val="EAF8FE"/>
          </a:solidFill>
          <a:ln/>
        </p:spPr>
        <p:txBody>
          <a:bodyPr/>
          <a:lstStyle/>
          <a:p>
            <a:endParaRPr lang="en-US"/>
          </a:p>
        </p:txBody>
      </p:sp>
      <p:sp>
        <p:nvSpPr>
          <p:cNvPr id="23" name="Text 21"/>
          <p:cNvSpPr/>
          <p:nvPr/>
        </p:nvSpPr>
        <p:spPr>
          <a:xfrm>
            <a:off x="1562201" y="5709096"/>
            <a:ext cx="1558731" cy="449036"/>
          </a:xfrm>
          <a:prstGeom prst="rect">
            <a:avLst/>
          </a:prstGeom>
          <a:noFill/>
          <a:ln/>
        </p:spPr>
        <p:txBody>
          <a:bodyPr wrap="square" rtlCol="0" anchor="ctr"/>
          <a:lstStyle/>
          <a:p>
            <a:pPr marL="0" indent="0">
              <a:buNone/>
            </a:pPr>
            <a:r>
              <a:rPr lang="en-US" sz="1450" b="1" dirty="0">
                <a:solidFill>
                  <a:srgbClr val="0A97C7"/>
                </a:solidFill>
                <a:latin typeface="Arial" pitchFamily="34" charset="0"/>
                <a:ea typeface="Arial" pitchFamily="34" charset="-122"/>
                <a:cs typeface="Arial" pitchFamily="34" charset="-120"/>
              </a:rPr>
              <a:t>Sep 17 ~Sep 30</a:t>
            </a:r>
            <a:endParaRPr lang="en-US" sz="1450" dirty="0"/>
          </a:p>
        </p:txBody>
      </p:sp>
      <p:sp>
        <p:nvSpPr>
          <p:cNvPr id="24" name="Text 22"/>
          <p:cNvSpPr/>
          <p:nvPr/>
        </p:nvSpPr>
        <p:spPr>
          <a:xfrm>
            <a:off x="3112661" y="5781947"/>
            <a:ext cx="2606040" cy="274320"/>
          </a:xfrm>
          <a:prstGeom prst="rect">
            <a:avLst/>
          </a:prstGeom>
          <a:noFill/>
          <a:ln/>
        </p:spPr>
        <p:txBody>
          <a:bodyPr wrap="square" rtlCol="0" anchor="ctr"/>
          <a:lstStyle/>
          <a:p>
            <a:pPr marL="0" indent="0">
              <a:lnSpc>
                <a:spcPct val="115000"/>
              </a:lnSpc>
              <a:buNone/>
            </a:pPr>
            <a:r>
              <a:rPr lang="en-US" sz="1400" dirty="0">
                <a:solidFill>
                  <a:srgbClr val="0B2A3D"/>
                </a:solidFill>
                <a:latin typeface="Arial" pitchFamily="34" charset="0"/>
                <a:ea typeface="Arial" pitchFamily="34" charset="-122"/>
                <a:cs typeface="Arial" pitchFamily="34" charset="-120"/>
              </a:rPr>
              <a:t>Results announced</a:t>
            </a:r>
            <a:endParaRPr lang="en-US" sz="1400" dirty="0"/>
          </a:p>
        </p:txBody>
      </p:sp>
      <p:sp>
        <p:nvSpPr>
          <p:cNvPr id="25" name="Text 23"/>
          <p:cNvSpPr/>
          <p:nvPr/>
        </p:nvSpPr>
        <p:spPr>
          <a:xfrm>
            <a:off x="457200" y="7818120"/>
            <a:ext cx="4480560" cy="274320"/>
          </a:xfrm>
          <a:prstGeom prst="rect">
            <a:avLst/>
          </a:prstGeom>
          <a:noFill/>
          <a:ln/>
        </p:spPr>
        <p:txBody>
          <a:bodyPr wrap="square" rtlCol="0" anchor="ctr"/>
          <a:lstStyle/>
          <a:p>
            <a:pPr marL="0" indent="0">
              <a:buNone/>
            </a:pPr>
            <a:r>
              <a:rPr lang="en-US" sz="1000" dirty="0">
                <a:solidFill>
                  <a:srgbClr val="5B6B73">
                    <a:alpha val="85000"/>
                  </a:srgbClr>
                </a:solidFill>
                <a:latin typeface="Arial" pitchFamily="34" charset="0"/>
                <a:ea typeface="Arial" pitchFamily="34" charset="-122"/>
                <a:cs typeface="Arial" pitchFamily="34" charset="-120"/>
              </a:rPr>
              <a:t>ISU Global Mobility Center</a:t>
            </a:r>
            <a:endParaRPr lang="en-US" sz="1000" dirty="0"/>
          </a:p>
        </p:txBody>
      </p:sp>
      <p:sp>
        <p:nvSpPr>
          <p:cNvPr id="26" name="Text 24"/>
          <p:cNvSpPr/>
          <p:nvPr/>
        </p:nvSpPr>
        <p:spPr>
          <a:xfrm>
            <a:off x="5394960" y="7818120"/>
            <a:ext cx="914400" cy="274320"/>
          </a:xfrm>
          <a:prstGeom prst="rect">
            <a:avLst/>
          </a:prstGeom>
          <a:noFill/>
          <a:ln/>
        </p:spPr>
        <p:txBody>
          <a:bodyPr wrap="square" rtlCol="0" anchor="ctr"/>
          <a:lstStyle/>
          <a:p>
            <a:pPr marL="0" indent="0" algn="r">
              <a:buNone/>
            </a:pPr>
            <a:r>
              <a:rPr lang="en-US" sz="1100" dirty="0">
                <a:solidFill>
                  <a:srgbClr val="5B6B73"/>
                </a:solidFill>
                <a:latin typeface="Arial" pitchFamily="34" charset="0"/>
                <a:ea typeface="Arial" pitchFamily="34" charset="-122"/>
                <a:cs typeface="Arial" pitchFamily="34" charset="-120"/>
              </a:rPr>
              <a:t>7 / 9</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640080"/>
            <a:ext cx="5486400" cy="548640"/>
          </a:xfrm>
          <a:prstGeom prst="rect">
            <a:avLst/>
          </a:prstGeom>
          <a:noFill/>
          <a:ln/>
        </p:spPr>
        <p:txBody>
          <a:bodyPr wrap="square" rtlCol="0" anchor="ctr"/>
          <a:lstStyle/>
          <a:p>
            <a:pPr marL="0" indent="0">
              <a:buNone/>
            </a:pPr>
            <a:r>
              <a:rPr lang="en-US" sz="3000" b="1" dirty="0">
                <a:solidFill>
                  <a:srgbClr val="0B2A3D"/>
                </a:solidFill>
                <a:latin typeface="Arial" pitchFamily="34" charset="0"/>
                <a:ea typeface="Arial" pitchFamily="34" charset="-122"/>
                <a:cs typeface="Arial" pitchFamily="34" charset="-120"/>
              </a:rPr>
              <a:t>Required Documents</a:t>
            </a:r>
            <a:endParaRPr lang="en-US" sz="3000" dirty="0"/>
          </a:p>
        </p:txBody>
      </p:sp>
      <p:sp>
        <p:nvSpPr>
          <p:cNvPr id="18" name="Shape 16"/>
          <p:cNvSpPr/>
          <p:nvPr/>
        </p:nvSpPr>
        <p:spPr>
          <a:xfrm>
            <a:off x="548640" y="5943600"/>
            <a:ext cx="5486400" cy="914400"/>
          </a:xfrm>
          <a:prstGeom prst="roundRect">
            <a:avLst>
              <a:gd name="adj" fmla="val 12000"/>
            </a:avLst>
          </a:prstGeom>
          <a:solidFill>
            <a:srgbClr val="FBE5D6"/>
          </a:solidFill>
          <a:ln/>
        </p:spPr>
        <p:txBody>
          <a:bodyPr/>
          <a:lstStyle/>
          <a:p>
            <a:endParaRPr lang="en-US"/>
          </a:p>
        </p:txBody>
      </p:sp>
      <p:sp>
        <p:nvSpPr>
          <p:cNvPr id="19" name="Text 17"/>
          <p:cNvSpPr/>
          <p:nvPr/>
        </p:nvSpPr>
        <p:spPr>
          <a:xfrm>
            <a:off x="677835" y="6053328"/>
            <a:ext cx="5218645" cy="731520"/>
          </a:xfrm>
          <a:prstGeom prst="rect">
            <a:avLst/>
          </a:prstGeom>
          <a:noFill/>
          <a:ln/>
        </p:spPr>
        <p:txBody>
          <a:bodyPr wrap="square" rtlCol="0" anchor="ctr"/>
          <a:lstStyle/>
          <a:p>
            <a:pPr marL="0" indent="0">
              <a:lnSpc>
                <a:spcPct val="120000"/>
              </a:lnSpc>
              <a:buNone/>
            </a:pPr>
            <a:r>
              <a:rPr lang="en-US" sz="1300" dirty="0">
                <a:solidFill>
                  <a:schemeClr val="accent2">
                    <a:lumMod val="75000"/>
                  </a:schemeClr>
                </a:solidFill>
                <a:latin typeface="Arial" pitchFamily="34" charset="0"/>
                <a:ea typeface="Arial" pitchFamily="34" charset="-122"/>
                <a:cs typeface="Arial" pitchFamily="34" charset="-120"/>
              </a:rPr>
              <a:t>All exchange students — 115-2 and 116-1 alike — are welcome to apply for an ISU scholarship. Contact the Global Mobility Center for details.</a:t>
            </a:r>
            <a:endParaRPr lang="en-US" sz="1300" dirty="0">
              <a:solidFill>
                <a:schemeClr val="accent2">
                  <a:lumMod val="75000"/>
                </a:schemeClr>
              </a:solidFill>
            </a:endParaRPr>
          </a:p>
        </p:txBody>
      </p:sp>
      <p:sp>
        <p:nvSpPr>
          <p:cNvPr id="20" name="Text 18"/>
          <p:cNvSpPr/>
          <p:nvPr/>
        </p:nvSpPr>
        <p:spPr>
          <a:xfrm>
            <a:off x="457200" y="7818120"/>
            <a:ext cx="4480560" cy="274320"/>
          </a:xfrm>
          <a:prstGeom prst="rect">
            <a:avLst/>
          </a:prstGeom>
          <a:noFill/>
          <a:ln/>
        </p:spPr>
        <p:txBody>
          <a:bodyPr wrap="square" rtlCol="0" anchor="ctr"/>
          <a:lstStyle/>
          <a:p>
            <a:pPr marL="0" indent="0">
              <a:buNone/>
            </a:pPr>
            <a:r>
              <a:rPr lang="en-US" sz="1000" dirty="0">
                <a:solidFill>
                  <a:srgbClr val="5B6B73">
                    <a:alpha val="85000"/>
                  </a:srgbClr>
                </a:solidFill>
                <a:latin typeface="Arial" pitchFamily="34" charset="0"/>
                <a:ea typeface="Arial" pitchFamily="34" charset="-122"/>
                <a:cs typeface="Arial" pitchFamily="34" charset="-120"/>
              </a:rPr>
              <a:t>ISU Global Mobility Center</a:t>
            </a:r>
            <a:endParaRPr lang="en-US" sz="1000" dirty="0"/>
          </a:p>
        </p:txBody>
      </p:sp>
      <p:sp>
        <p:nvSpPr>
          <p:cNvPr id="21" name="Text 19"/>
          <p:cNvSpPr/>
          <p:nvPr/>
        </p:nvSpPr>
        <p:spPr>
          <a:xfrm>
            <a:off x="5394960" y="7818120"/>
            <a:ext cx="914400" cy="274320"/>
          </a:xfrm>
          <a:prstGeom prst="rect">
            <a:avLst/>
          </a:prstGeom>
          <a:noFill/>
          <a:ln/>
        </p:spPr>
        <p:txBody>
          <a:bodyPr wrap="square" rtlCol="0" anchor="ctr"/>
          <a:lstStyle/>
          <a:p>
            <a:pPr marL="0" indent="0" algn="r">
              <a:buNone/>
            </a:pPr>
            <a:r>
              <a:rPr lang="en-US" sz="1100" dirty="0">
                <a:solidFill>
                  <a:srgbClr val="5B6B73"/>
                </a:solidFill>
                <a:latin typeface="Arial" pitchFamily="34" charset="0"/>
                <a:ea typeface="Arial" pitchFamily="34" charset="-122"/>
                <a:cs typeface="Arial" pitchFamily="34" charset="-120"/>
              </a:rPr>
              <a:t>8 / 9</a:t>
            </a:r>
            <a:endParaRPr lang="en-US" sz="1100" dirty="0"/>
          </a:p>
        </p:txBody>
      </p:sp>
      <p:grpSp>
        <p:nvGrpSpPr>
          <p:cNvPr id="27" name="群組 26">
            <a:extLst>
              <a:ext uri="{FF2B5EF4-FFF2-40B4-BE49-F238E27FC236}">
                <a16:creationId xmlns:a16="http://schemas.microsoft.com/office/drawing/2014/main" id="{1F761025-B265-4C45-BFC5-E3E0263891EA}"/>
              </a:ext>
            </a:extLst>
          </p:cNvPr>
          <p:cNvGrpSpPr/>
          <p:nvPr/>
        </p:nvGrpSpPr>
        <p:grpSpPr>
          <a:xfrm>
            <a:off x="677836" y="1551663"/>
            <a:ext cx="5227689" cy="3717689"/>
            <a:chOff x="816395" y="1581912"/>
            <a:chExt cx="5227689" cy="3717689"/>
          </a:xfrm>
        </p:grpSpPr>
        <p:sp>
          <p:nvSpPr>
            <p:cNvPr id="4" name="Shape 2"/>
            <p:cNvSpPr/>
            <p:nvPr/>
          </p:nvSpPr>
          <p:spPr>
            <a:xfrm>
              <a:off x="1243584" y="1581912"/>
              <a:ext cx="4791456" cy="566928"/>
            </a:xfrm>
            <a:prstGeom prst="roundRect">
              <a:avLst>
                <a:gd name="adj" fmla="val 16129"/>
              </a:avLst>
            </a:prstGeom>
            <a:solidFill>
              <a:srgbClr val="EAF8FE"/>
            </a:solidFill>
            <a:ln/>
          </p:spPr>
          <p:txBody>
            <a:bodyPr/>
            <a:lstStyle/>
            <a:p>
              <a:endParaRPr lang="en-US"/>
            </a:p>
          </p:txBody>
        </p:sp>
        <p:sp>
          <p:nvSpPr>
            <p:cNvPr id="5" name="Text 3"/>
            <p:cNvSpPr/>
            <p:nvPr/>
          </p:nvSpPr>
          <p:spPr>
            <a:xfrm>
              <a:off x="1426464" y="1581912"/>
              <a:ext cx="4425696" cy="566928"/>
            </a:xfrm>
            <a:prstGeom prst="rect">
              <a:avLst/>
            </a:prstGeom>
            <a:noFill/>
            <a:ln/>
          </p:spPr>
          <p:txBody>
            <a:bodyPr wrap="square" rtlCol="0" anchor="ctr"/>
            <a:lstStyle/>
            <a:p>
              <a:pPr marL="0" indent="0">
                <a:buNone/>
              </a:pPr>
              <a:r>
                <a:rPr lang="en-US" sz="1450" b="1" dirty="0">
                  <a:solidFill>
                    <a:srgbClr val="0B2A3D"/>
                  </a:solidFill>
                  <a:latin typeface="Arial" pitchFamily="34" charset="0"/>
                  <a:ea typeface="Arial" pitchFamily="34" charset="-122"/>
                  <a:cs typeface="Arial" pitchFamily="34" charset="-120"/>
                </a:rPr>
                <a:t>Application form</a:t>
              </a:r>
              <a:endParaRPr lang="en-US" sz="1450" dirty="0"/>
            </a:p>
          </p:txBody>
        </p:sp>
        <p:sp>
          <p:nvSpPr>
            <p:cNvPr id="7" name="Shape 5"/>
            <p:cNvSpPr/>
            <p:nvPr/>
          </p:nvSpPr>
          <p:spPr>
            <a:xfrm>
              <a:off x="1243584" y="2368296"/>
              <a:ext cx="4791456" cy="566928"/>
            </a:xfrm>
            <a:prstGeom prst="roundRect">
              <a:avLst>
                <a:gd name="adj" fmla="val 16129"/>
              </a:avLst>
            </a:prstGeom>
            <a:solidFill>
              <a:srgbClr val="EAF8FE"/>
            </a:solidFill>
            <a:ln/>
          </p:spPr>
          <p:txBody>
            <a:bodyPr/>
            <a:lstStyle/>
            <a:p>
              <a:endParaRPr lang="en-US"/>
            </a:p>
          </p:txBody>
        </p:sp>
        <p:sp>
          <p:nvSpPr>
            <p:cNvPr id="8" name="Text 6"/>
            <p:cNvSpPr/>
            <p:nvPr/>
          </p:nvSpPr>
          <p:spPr>
            <a:xfrm>
              <a:off x="1426464" y="2368296"/>
              <a:ext cx="4425696" cy="566928"/>
            </a:xfrm>
            <a:prstGeom prst="rect">
              <a:avLst/>
            </a:prstGeom>
            <a:noFill/>
            <a:ln/>
          </p:spPr>
          <p:txBody>
            <a:bodyPr wrap="square" rtlCol="0" anchor="ctr"/>
            <a:lstStyle/>
            <a:p>
              <a:pPr marL="0" indent="0">
                <a:buNone/>
              </a:pPr>
              <a:r>
                <a:rPr lang="en-US" sz="1450" b="1" dirty="0">
                  <a:solidFill>
                    <a:srgbClr val="0B2A3D"/>
                  </a:solidFill>
                  <a:latin typeface="Arial" pitchFamily="34" charset="0"/>
                  <a:ea typeface="Arial" pitchFamily="34" charset="-122"/>
                  <a:cs typeface="Arial" pitchFamily="34" charset="-120"/>
                </a:rPr>
                <a:t>Signed statement</a:t>
              </a:r>
              <a:endParaRPr lang="en-US" sz="1450" dirty="0"/>
            </a:p>
          </p:txBody>
        </p:sp>
        <p:sp>
          <p:nvSpPr>
            <p:cNvPr id="10" name="Shape 8"/>
            <p:cNvSpPr/>
            <p:nvPr/>
          </p:nvSpPr>
          <p:spPr>
            <a:xfrm>
              <a:off x="1243584" y="3161915"/>
              <a:ext cx="4791456" cy="566928"/>
            </a:xfrm>
            <a:prstGeom prst="roundRect">
              <a:avLst>
                <a:gd name="adj" fmla="val 16129"/>
              </a:avLst>
            </a:prstGeom>
            <a:solidFill>
              <a:srgbClr val="EAF8FE"/>
            </a:solidFill>
            <a:ln/>
          </p:spPr>
          <p:txBody>
            <a:bodyPr/>
            <a:lstStyle/>
            <a:p>
              <a:endParaRPr lang="en-US"/>
            </a:p>
          </p:txBody>
        </p:sp>
        <p:sp>
          <p:nvSpPr>
            <p:cNvPr id="11" name="Text 9"/>
            <p:cNvSpPr/>
            <p:nvPr/>
          </p:nvSpPr>
          <p:spPr>
            <a:xfrm>
              <a:off x="1426464" y="3161915"/>
              <a:ext cx="4425696" cy="566928"/>
            </a:xfrm>
            <a:prstGeom prst="rect">
              <a:avLst/>
            </a:prstGeom>
            <a:noFill/>
            <a:ln/>
          </p:spPr>
          <p:txBody>
            <a:bodyPr wrap="square" rtlCol="0" anchor="ctr"/>
            <a:lstStyle/>
            <a:p>
              <a:pPr marL="0" indent="0">
                <a:buNone/>
              </a:pPr>
              <a:r>
                <a:rPr lang="en-US" sz="1450" b="1" dirty="0">
                  <a:solidFill>
                    <a:srgbClr val="0B2A3D"/>
                  </a:solidFill>
                  <a:latin typeface="Arial" pitchFamily="34" charset="0"/>
                  <a:ea typeface="Arial" pitchFamily="34" charset="-122"/>
                  <a:cs typeface="Arial" pitchFamily="34" charset="-120"/>
                </a:rPr>
                <a:t>Chinese &amp; English transcripts (with class rank)</a:t>
              </a:r>
              <a:endParaRPr lang="en-US" sz="1450" dirty="0"/>
            </a:p>
          </p:txBody>
        </p:sp>
        <p:sp>
          <p:nvSpPr>
            <p:cNvPr id="13" name="Shape 11"/>
            <p:cNvSpPr/>
            <p:nvPr/>
          </p:nvSpPr>
          <p:spPr>
            <a:xfrm>
              <a:off x="1243584" y="3947294"/>
              <a:ext cx="4791456" cy="566928"/>
            </a:xfrm>
            <a:prstGeom prst="roundRect">
              <a:avLst>
                <a:gd name="adj" fmla="val 16129"/>
              </a:avLst>
            </a:prstGeom>
            <a:solidFill>
              <a:srgbClr val="EAF8FE"/>
            </a:solidFill>
            <a:ln/>
          </p:spPr>
          <p:txBody>
            <a:bodyPr/>
            <a:lstStyle/>
            <a:p>
              <a:endParaRPr lang="en-US"/>
            </a:p>
          </p:txBody>
        </p:sp>
        <p:sp>
          <p:nvSpPr>
            <p:cNvPr id="14" name="Text 12"/>
            <p:cNvSpPr/>
            <p:nvPr/>
          </p:nvSpPr>
          <p:spPr>
            <a:xfrm>
              <a:off x="1426464" y="3947294"/>
              <a:ext cx="4425696" cy="566928"/>
            </a:xfrm>
            <a:prstGeom prst="rect">
              <a:avLst/>
            </a:prstGeom>
            <a:noFill/>
            <a:ln/>
          </p:spPr>
          <p:txBody>
            <a:bodyPr wrap="square" rtlCol="0" anchor="ctr"/>
            <a:lstStyle/>
            <a:p>
              <a:pPr marL="0" indent="0">
                <a:buNone/>
              </a:pPr>
              <a:r>
                <a:rPr lang="en-US" sz="1450" b="1" dirty="0">
                  <a:solidFill>
                    <a:srgbClr val="0B2A3D"/>
                  </a:solidFill>
                  <a:latin typeface="Arial" pitchFamily="34" charset="0"/>
                  <a:ea typeface="Arial" pitchFamily="34" charset="-122"/>
                  <a:cs typeface="Arial" pitchFamily="34" charset="-120"/>
                </a:rPr>
                <a:t>Language proficiency certificate</a:t>
              </a:r>
              <a:endParaRPr lang="en-US" sz="1450" dirty="0"/>
            </a:p>
          </p:txBody>
        </p:sp>
        <p:sp>
          <p:nvSpPr>
            <p:cNvPr id="16" name="Shape 14"/>
            <p:cNvSpPr/>
            <p:nvPr/>
          </p:nvSpPr>
          <p:spPr>
            <a:xfrm>
              <a:off x="1252628" y="4732673"/>
              <a:ext cx="4791456" cy="566928"/>
            </a:xfrm>
            <a:prstGeom prst="roundRect">
              <a:avLst>
                <a:gd name="adj" fmla="val 16129"/>
              </a:avLst>
            </a:prstGeom>
            <a:solidFill>
              <a:srgbClr val="EAF8FE"/>
            </a:solidFill>
            <a:ln/>
          </p:spPr>
          <p:txBody>
            <a:bodyPr/>
            <a:lstStyle/>
            <a:p>
              <a:endParaRPr lang="en-US"/>
            </a:p>
          </p:txBody>
        </p:sp>
        <p:sp>
          <p:nvSpPr>
            <p:cNvPr id="17" name="Text 15"/>
            <p:cNvSpPr/>
            <p:nvPr/>
          </p:nvSpPr>
          <p:spPr>
            <a:xfrm>
              <a:off x="1435508" y="4732673"/>
              <a:ext cx="4425696" cy="566928"/>
            </a:xfrm>
            <a:prstGeom prst="rect">
              <a:avLst/>
            </a:prstGeom>
            <a:noFill/>
            <a:ln/>
          </p:spPr>
          <p:txBody>
            <a:bodyPr wrap="square" rtlCol="0" anchor="ctr"/>
            <a:lstStyle/>
            <a:p>
              <a:pPr marL="0" indent="0">
                <a:buNone/>
              </a:pPr>
              <a:r>
                <a:rPr lang="en-US" sz="1450" b="1" dirty="0">
                  <a:solidFill>
                    <a:srgbClr val="0B2A3D"/>
                  </a:solidFill>
                  <a:latin typeface="Arial" pitchFamily="34" charset="0"/>
                  <a:ea typeface="Arial" pitchFamily="34" charset="-122"/>
                  <a:cs typeface="Arial" pitchFamily="34" charset="-120"/>
                </a:rPr>
                <a:t>Supporting documents (if any)</a:t>
              </a:r>
              <a:endParaRPr lang="en-US" sz="1450" dirty="0"/>
            </a:p>
          </p:txBody>
        </p:sp>
        <p:sp>
          <p:nvSpPr>
            <p:cNvPr id="22" name="Shape 1">
              <a:extLst>
                <a:ext uri="{FF2B5EF4-FFF2-40B4-BE49-F238E27FC236}">
                  <a16:creationId xmlns:a16="http://schemas.microsoft.com/office/drawing/2014/main" id="{E825419D-CBCF-4179-A5CD-8EDB17DA7FBE}"/>
                </a:ext>
              </a:extLst>
            </p:cNvPr>
            <p:cNvSpPr/>
            <p:nvPr/>
          </p:nvSpPr>
          <p:spPr>
            <a:xfrm>
              <a:off x="816395" y="1801164"/>
              <a:ext cx="180000" cy="180000"/>
            </a:xfrm>
            <a:prstGeom prst="roundRect">
              <a:avLst>
                <a:gd name="adj" fmla="val 14286"/>
              </a:avLst>
            </a:prstGeom>
            <a:noFill/>
            <a:ln w="19050">
              <a:solidFill>
                <a:schemeClr val="accent5"/>
              </a:solidFill>
              <a:prstDash val="solid"/>
            </a:ln>
          </p:spPr>
          <p:txBody>
            <a:bodyPr/>
            <a:lstStyle/>
            <a:p>
              <a:endParaRPr lang="en-US"/>
            </a:p>
          </p:txBody>
        </p:sp>
        <p:sp>
          <p:nvSpPr>
            <p:cNvPr id="23" name="Shape 1">
              <a:extLst>
                <a:ext uri="{FF2B5EF4-FFF2-40B4-BE49-F238E27FC236}">
                  <a16:creationId xmlns:a16="http://schemas.microsoft.com/office/drawing/2014/main" id="{083D3D6F-41CE-46AA-9AD0-04144A3830FF}"/>
                </a:ext>
              </a:extLst>
            </p:cNvPr>
            <p:cNvSpPr/>
            <p:nvPr/>
          </p:nvSpPr>
          <p:spPr>
            <a:xfrm>
              <a:off x="816395" y="2600711"/>
              <a:ext cx="180000" cy="180000"/>
            </a:xfrm>
            <a:prstGeom prst="roundRect">
              <a:avLst>
                <a:gd name="adj" fmla="val 14286"/>
              </a:avLst>
            </a:prstGeom>
            <a:noFill/>
            <a:ln w="19050">
              <a:solidFill>
                <a:schemeClr val="accent5"/>
              </a:solidFill>
              <a:prstDash val="solid"/>
            </a:ln>
          </p:spPr>
          <p:txBody>
            <a:bodyPr/>
            <a:lstStyle/>
            <a:p>
              <a:endParaRPr lang="en-US"/>
            </a:p>
          </p:txBody>
        </p:sp>
        <p:sp>
          <p:nvSpPr>
            <p:cNvPr id="24" name="Shape 1">
              <a:extLst>
                <a:ext uri="{FF2B5EF4-FFF2-40B4-BE49-F238E27FC236}">
                  <a16:creationId xmlns:a16="http://schemas.microsoft.com/office/drawing/2014/main" id="{8CA1314F-61EB-4AC3-ADAE-A0A62C9D3061}"/>
                </a:ext>
              </a:extLst>
            </p:cNvPr>
            <p:cNvSpPr/>
            <p:nvPr/>
          </p:nvSpPr>
          <p:spPr>
            <a:xfrm>
              <a:off x="816395" y="3410508"/>
              <a:ext cx="180000" cy="180000"/>
            </a:xfrm>
            <a:prstGeom prst="roundRect">
              <a:avLst>
                <a:gd name="adj" fmla="val 14286"/>
              </a:avLst>
            </a:prstGeom>
            <a:noFill/>
            <a:ln w="19050">
              <a:solidFill>
                <a:schemeClr val="accent5"/>
              </a:solidFill>
              <a:prstDash val="solid"/>
            </a:ln>
          </p:spPr>
          <p:txBody>
            <a:bodyPr/>
            <a:lstStyle/>
            <a:p>
              <a:endParaRPr lang="en-US"/>
            </a:p>
          </p:txBody>
        </p:sp>
        <p:sp>
          <p:nvSpPr>
            <p:cNvPr id="25" name="Shape 1">
              <a:extLst>
                <a:ext uri="{FF2B5EF4-FFF2-40B4-BE49-F238E27FC236}">
                  <a16:creationId xmlns:a16="http://schemas.microsoft.com/office/drawing/2014/main" id="{163A875C-9170-4365-BF04-05568F3C8379}"/>
                </a:ext>
              </a:extLst>
            </p:cNvPr>
            <p:cNvSpPr/>
            <p:nvPr/>
          </p:nvSpPr>
          <p:spPr>
            <a:xfrm>
              <a:off x="816395" y="4226406"/>
              <a:ext cx="180000" cy="180000"/>
            </a:xfrm>
            <a:prstGeom prst="roundRect">
              <a:avLst>
                <a:gd name="adj" fmla="val 14286"/>
              </a:avLst>
            </a:prstGeom>
            <a:noFill/>
            <a:ln w="19050">
              <a:solidFill>
                <a:schemeClr val="accent5"/>
              </a:solidFill>
              <a:prstDash val="solid"/>
            </a:ln>
          </p:spPr>
          <p:txBody>
            <a:bodyPr/>
            <a:lstStyle/>
            <a:p>
              <a:endParaRPr lang="en-US"/>
            </a:p>
          </p:txBody>
        </p:sp>
        <p:sp>
          <p:nvSpPr>
            <p:cNvPr id="26" name="Shape 1">
              <a:extLst>
                <a:ext uri="{FF2B5EF4-FFF2-40B4-BE49-F238E27FC236}">
                  <a16:creationId xmlns:a16="http://schemas.microsoft.com/office/drawing/2014/main" id="{CB1A87B2-4479-4F81-B2F0-E60B235109CF}"/>
                </a:ext>
              </a:extLst>
            </p:cNvPr>
            <p:cNvSpPr/>
            <p:nvPr/>
          </p:nvSpPr>
          <p:spPr>
            <a:xfrm>
              <a:off x="816395" y="5007997"/>
              <a:ext cx="180000" cy="180000"/>
            </a:xfrm>
            <a:prstGeom prst="roundRect">
              <a:avLst>
                <a:gd name="adj" fmla="val 14286"/>
              </a:avLst>
            </a:prstGeom>
            <a:noFill/>
            <a:ln w="19050">
              <a:solidFill>
                <a:schemeClr val="accent5"/>
              </a:solidFill>
              <a:prstDash val="solid"/>
            </a:ln>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B2A3D"/>
        </a:solidFill>
        <a:effectLst/>
      </p:bgPr>
    </p:bg>
    <p:spTree>
      <p:nvGrpSpPr>
        <p:cNvPr id="1" name=""/>
        <p:cNvGrpSpPr/>
        <p:nvPr/>
      </p:nvGrpSpPr>
      <p:grpSpPr>
        <a:xfrm>
          <a:off x="0" y="0"/>
          <a:ext cx="0" cy="0"/>
          <a:chOff x="0" y="0"/>
          <a:chExt cx="0" cy="0"/>
        </a:xfrm>
      </p:grpSpPr>
      <p:sp>
        <p:nvSpPr>
          <p:cNvPr id="2" name="Shape 0"/>
          <p:cNvSpPr/>
          <p:nvPr/>
        </p:nvSpPr>
        <p:spPr>
          <a:xfrm>
            <a:off x="-228600" y="-137160"/>
            <a:ext cx="1371600" cy="1371600"/>
          </a:xfrm>
          <a:prstGeom prst="ellipse">
            <a:avLst/>
          </a:prstGeom>
          <a:solidFill>
            <a:srgbClr val="0CBCF5"/>
          </a:solidFill>
          <a:ln/>
        </p:spPr>
        <p:txBody>
          <a:bodyPr/>
          <a:lstStyle/>
          <a:p>
            <a:endParaRPr lang="en-US"/>
          </a:p>
        </p:txBody>
      </p:sp>
      <p:sp>
        <p:nvSpPr>
          <p:cNvPr id="3" name="Text 1"/>
          <p:cNvSpPr/>
          <p:nvPr/>
        </p:nvSpPr>
        <p:spPr>
          <a:xfrm>
            <a:off x="457200" y="1051560"/>
            <a:ext cx="5669280" cy="640080"/>
          </a:xfrm>
          <a:prstGeom prst="rect">
            <a:avLst/>
          </a:prstGeom>
          <a:noFill/>
          <a:ln/>
        </p:spPr>
        <p:txBody>
          <a:bodyPr wrap="square" rtlCol="0" anchor="ctr"/>
          <a:lstStyle/>
          <a:p>
            <a:pPr marL="0" indent="0" algn="ctr">
              <a:buNone/>
            </a:pPr>
            <a:r>
              <a:rPr lang="en-US" sz="3200" b="1" dirty="0">
                <a:solidFill>
                  <a:srgbClr val="FFFFFF"/>
                </a:solidFill>
                <a:latin typeface="Arial" pitchFamily="34" charset="0"/>
                <a:ea typeface="Arial" pitchFamily="34" charset="-122"/>
                <a:cs typeface="Arial" pitchFamily="34" charset="-120"/>
              </a:rPr>
              <a:t>Start Preparing Now!</a:t>
            </a:r>
            <a:endParaRPr lang="en-US" sz="3200" dirty="0"/>
          </a:p>
        </p:txBody>
      </p:sp>
      <p:sp>
        <p:nvSpPr>
          <p:cNvPr id="4" name="Shape 2"/>
          <p:cNvSpPr/>
          <p:nvPr/>
        </p:nvSpPr>
        <p:spPr>
          <a:xfrm>
            <a:off x="640080" y="2106687"/>
            <a:ext cx="5303520" cy="822960"/>
          </a:xfrm>
          <a:prstGeom prst="roundRect">
            <a:avLst>
              <a:gd name="adj" fmla="val 16667"/>
            </a:avLst>
          </a:prstGeom>
          <a:solidFill>
            <a:srgbClr val="FF7A45"/>
          </a:solidFill>
          <a:ln/>
        </p:spPr>
        <p:txBody>
          <a:bodyPr/>
          <a:lstStyle/>
          <a:p>
            <a:endParaRPr lang="en-US"/>
          </a:p>
        </p:txBody>
      </p:sp>
      <p:sp>
        <p:nvSpPr>
          <p:cNvPr id="5" name="Text 3"/>
          <p:cNvSpPr/>
          <p:nvPr/>
        </p:nvSpPr>
        <p:spPr>
          <a:xfrm>
            <a:off x="822960" y="2152407"/>
            <a:ext cx="4937760" cy="731520"/>
          </a:xfrm>
          <a:prstGeom prst="rect">
            <a:avLst/>
          </a:prstGeom>
          <a:noFill/>
          <a:ln/>
        </p:spPr>
        <p:txBody>
          <a:bodyPr wrap="square" rtlCol="0" anchor="ctr"/>
          <a:lstStyle/>
          <a:p>
            <a:pPr marL="0" indent="0" algn="ctr">
              <a:lnSpc>
                <a:spcPct val="120000"/>
              </a:lnSpc>
              <a:buNone/>
            </a:pPr>
            <a:r>
              <a:rPr lang="en-US" sz="1600" b="1" dirty="0">
                <a:solidFill>
                  <a:srgbClr val="FFFFFF"/>
                </a:solidFill>
                <a:latin typeface="Arial" pitchFamily="34" charset="0"/>
                <a:ea typeface="Arial" pitchFamily="34" charset="-122"/>
                <a:cs typeface="Arial" pitchFamily="34" charset="-120"/>
              </a:rPr>
              <a:t>Online Application (Required)</a:t>
            </a:r>
            <a:endParaRPr lang="en-US" sz="1600" dirty="0"/>
          </a:p>
          <a:p>
            <a:pPr marL="0" indent="0" algn="ctr">
              <a:lnSpc>
                <a:spcPct val="120000"/>
              </a:lnSpc>
              <a:buNone/>
            </a:pPr>
            <a:r>
              <a:rPr lang="en-US" sz="1600" b="1" dirty="0">
                <a:solidFill>
                  <a:srgbClr val="FFFFFF"/>
                </a:solidFill>
                <a:latin typeface="Arial" pitchFamily="34" charset="0"/>
                <a:ea typeface="Arial" pitchFamily="34" charset="-122"/>
                <a:cs typeface="Arial" pitchFamily="34" charset="-120"/>
              </a:rPr>
              <a:t>forms.gle/3qNjFr5DK9NoEZ9G6</a:t>
            </a:r>
            <a:endParaRPr lang="en-US" sz="1600" dirty="0"/>
          </a:p>
        </p:txBody>
      </p:sp>
      <p:sp>
        <p:nvSpPr>
          <p:cNvPr id="6" name="Text 4"/>
          <p:cNvSpPr/>
          <p:nvPr/>
        </p:nvSpPr>
        <p:spPr>
          <a:xfrm>
            <a:off x="640080" y="3240668"/>
            <a:ext cx="5303520" cy="384048"/>
          </a:xfrm>
          <a:prstGeom prst="rect">
            <a:avLst/>
          </a:prstGeom>
          <a:noFill/>
          <a:ln/>
        </p:spPr>
        <p:txBody>
          <a:bodyPr wrap="square" rtlCol="0" anchor="ctr"/>
          <a:lstStyle/>
          <a:p>
            <a:pPr marL="0" indent="0" algn="ctr">
              <a:buNone/>
            </a:pPr>
            <a:r>
              <a:rPr lang="en-US" sz="1500" dirty="0">
                <a:solidFill>
                  <a:srgbClr val="FFFFFF">
                    <a:alpha val="95000"/>
                  </a:srgbClr>
                </a:solidFill>
                <a:latin typeface="Arial" pitchFamily="34" charset="0"/>
                <a:ea typeface="Arial" pitchFamily="34" charset="-122"/>
                <a:cs typeface="Arial" pitchFamily="34" charset="-120"/>
              </a:rPr>
              <a:t>One application form for both 115-2 and 116-1</a:t>
            </a:r>
            <a:endParaRPr lang="en-US" sz="1500" dirty="0"/>
          </a:p>
        </p:txBody>
      </p:sp>
      <p:sp>
        <p:nvSpPr>
          <p:cNvPr id="7" name="Text 5"/>
          <p:cNvSpPr/>
          <p:nvPr/>
        </p:nvSpPr>
        <p:spPr>
          <a:xfrm>
            <a:off x="640080" y="3679580"/>
            <a:ext cx="5303520" cy="384048"/>
          </a:xfrm>
          <a:prstGeom prst="rect">
            <a:avLst/>
          </a:prstGeom>
          <a:noFill/>
          <a:ln/>
        </p:spPr>
        <p:txBody>
          <a:bodyPr wrap="square" rtlCol="0" anchor="ctr"/>
          <a:lstStyle/>
          <a:p>
            <a:pPr marL="0" indent="0" algn="ctr">
              <a:buNone/>
            </a:pPr>
            <a:r>
              <a:rPr lang="en-US" sz="1500" dirty="0">
                <a:solidFill>
                  <a:srgbClr val="FFFFFF">
                    <a:alpha val="95000"/>
                  </a:srgbClr>
                </a:solidFill>
                <a:latin typeface="Arial" pitchFamily="34" charset="0"/>
                <a:ea typeface="Arial" pitchFamily="34" charset="-122"/>
                <a:cs typeface="Arial" pitchFamily="34" charset="-120"/>
              </a:rPr>
              <a:t>Form downloads: GMC website</a:t>
            </a:r>
            <a:endParaRPr lang="en-US" sz="1500" dirty="0"/>
          </a:p>
        </p:txBody>
      </p:sp>
      <p:sp>
        <p:nvSpPr>
          <p:cNvPr id="8" name="Text 6"/>
          <p:cNvSpPr/>
          <p:nvPr/>
        </p:nvSpPr>
        <p:spPr>
          <a:xfrm>
            <a:off x="640080" y="4118492"/>
            <a:ext cx="5303520" cy="384048"/>
          </a:xfrm>
          <a:prstGeom prst="rect">
            <a:avLst/>
          </a:prstGeom>
          <a:noFill/>
          <a:ln/>
        </p:spPr>
        <p:txBody>
          <a:bodyPr wrap="square" rtlCol="0" anchor="ctr"/>
          <a:lstStyle/>
          <a:p>
            <a:pPr marL="0" indent="0" algn="ctr">
              <a:buNone/>
            </a:pPr>
            <a:r>
              <a:rPr lang="en-US" sz="1500" dirty="0">
                <a:solidFill>
                  <a:srgbClr val="FFFFFF">
                    <a:alpha val="95000"/>
                  </a:srgbClr>
                </a:solidFill>
                <a:latin typeface="Arial" pitchFamily="34" charset="0"/>
                <a:ea typeface="Arial" pitchFamily="34" charset="-122"/>
                <a:cs typeface="Arial" pitchFamily="34" charset="-120"/>
              </a:rPr>
              <a:t>Deadline: September 2, 2026 (Wed)</a:t>
            </a:r>
            <a:endParaRPr lang="en-US" sz="1500" dirty="0"/>
          </a:p>
        </p:txBody>
      </p:sp>
      <p:sp>
        <p:nvSpPr>
          <p:cNvPr id="9" name="Shape 7"/>
          <p:cNvSpPr/>
          <p:nvPr/>
        </p:nvSpPr>
        <p:spPr>
          <a:xfrm>
            <a:off x="2377440" y="4971610"/>
            <a:ext cx="1828800" cy="1828800"/>
          </a:xfrm>
          <a:prstGeom prst="roundRect">
            <a:avLst>
              <a:gd name="adj" fmla="val 5000"/>
            </a:avLst>
          </a:prstGeom>
          <a:solidFill>
            <a:srgbClr val="FFFFFF"/>
          </a:solidFill>
          <a:ln/>
        </p:spPr>
        <p:txBody>
          <a:bodyPr/>
          <a:lstStyle/>
          <a:p>
            <a:endParaRPr lang="en-US" dirty="0"/>
          </a:p>
        </p:txBody>
      </p:sp>
      <p:sp>
        <p:nvSpPr>
          <p:cNvPr id="11" name="Text 9"/>
          <p:cNvSpPr/>
          <p:nvPr/>
        </p:nvSpPr>
        <p:spPr>
          <a:xfrm>
            <a:off x="457200" y="7269480"/>
            <a:ext cx="5669280" cy="548640"/>
          </a:xfrm>
          <a:prstGeom prst="rect">
            <a:avLst/>
          </a:prstGeom>
          <a:noFill/>
          <a:ln/>
        </p:spPr>
        <p:txBody>
          <a:bodyPr wrap="square" rtlCol="0" anchor="ctr"/>
          <a:lstStyle/>
          <a:p>
            <a:pPr marL="0" indent="0" algn="ctr">
              <a:lnSpc>
                <a:spcPct val="120000"/>
              </a:lnSpc>
              <a:buNone/>
            </a:pPr>
            <a:r>
              <a:rPr lang="en-US" sz="1300" dirty="0">
                <a:solidFill>
                  <a:srgbClr val="0CBCF5"/>
                </a:solidFill>
                <a:latin typeface="Arial" pitchFamily="34" charset="0"/>
                <a:ea typeface="Arial" pitchFamily="34" charset="-122"/>
                <a:cs typeface="Arial" pitchFamily="34" charset="-120"/>
              </a:rPr>
              <a:t>Questions? Global Mobility Center</a:t>
            </a:r>
            <a:endParaRPr lang="en-US" sz="1300" dirty="0"/>
          </a:p>
          <a:p>
            <a:pPr marL="0" indent="0" algn="ctr">
              <a:lnSpc>
                <a:spcPct val="120000"/>
              </a:lnSpc>
              <a:buNone/>
            </a:pPr>
            <a:r>
              <a:rPr lang="en-US" sz="1300" dirty="0">
                <a:solidFill>
                  <a:srgbClr val="0CBCF5"/>
                </a:solidFill>
                <a:latin typeface="Arial" pitchFamily="34" charset="0"/>
                <a:ea typeface="Arial" pitchFamily="34" charset="-122"/>
                <a:cs typeface="Arial" pitchFamily="34" charset="-120"/>
              </a:rPr>
              <a:t>isugmc@cloud.isu.edu.tw</a:t>
            </a:r>
            <a:endParaRPr lang="en-US" sz="1300" dirty="0"/>
          </a:p>
        </p:txBody>
      </p:sp>
      <p:sp>
        <p:nvSpPr>
          <p:cNvPr id="12" name="Text 10"/>
          <p:cNvSpPr/>
          <p:nvPr/>
        </p:nvSpPr>
        <p:spPr>
          <a:xfrm>
            <a:off x="5394960" y="7818120"/>
            <a:ext cx="914400" cy="274320"/>
          </a:xfrm>
          <a:prstGeom prst="rect">
            <a:avLst/>
          </a:prstGeom>
          <a:noFill/>
          <a:ln/>
        </p:spPr>
        <p:txBody>
          <a:bodyPr wrap="square" rtlCol="0" anchor="ctr"/>
          <a:lstStyle/>
          <a:p>
            <a:pPr marL="0" indent="0" algn="r">
              <a:buNone/>
            </a:pPr>
            <a:r>
              <a:rPr lang="en-US" sz="1100" dirty="0">
                <a:solidFill>
                  <a:srgbClr val="FFFFFF">
                    <a:alpha val="70000"/>
                  </a:srgbClr>
                </a:solidFill>
                <a:latin typeface="Arial" pitchFamily="34" charset="0"/>
                <a:ea typeface="Arial" pitchFamily="34" charset="-122"/>
                <a:cs typeface="Arial" pitchFamily="34" charset="-120"/>
              </a:rPr>
              <a:t>9 / 9</a:t>
            </a:r>
            <a:endParaRPr lang="en-US" sz="1100" dirty="0"/>
          </a:p>
        </p:txBody>
      </p:sp>
      <p:pic>
        <p:nvPicPr>
          <p:cNvPr id="13" name="圖片 12">
            <a:extLst>
              <a:ext uri="{FF2B5EF4-FFF2-40B4-BE49-F238E27FC236}">
                <a16:creationId xmlns:a16="http://schemas.microsoft.com/office/drawing/2014/main" id="{3F758363-5B32-45D1-AD23-B1D6E74263E7}"/>
              </a:ext>
            </a:extLst>
          </p:cNvPr>
          <p:cNvPicPr>
            <a:picLocks noChangeAspect="1"/>
          </p:cNvPicPr>
          <p:nvPr/>
        </p:nvPicPr>
        <p:blipFill>
          <a:blip r:embed="rId3"/>
          <a:stretch>
            <a:fillRect/>
          </a:stretch>
        </p:blipFill>
        <p:spPr>
          <a:xfrm>
            <a:off x="2494293" y="5088622"/>
            <a:ext cx="1594776" cy="159477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TotalTime>
  <Words>1081</Words>
  <Application>Microsoft Office PowerPoint</Application>
  <PresentationFormat>自訂</PresentationFormat>
  <Paragraphs>146</Paragraphs>
  <Slides>9</Slides>
  <Notes>9</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9</vt:i4>
      </vt:variant>
    </vt:vector>
  </HeadingPairs>
  <TitlesOfParts>
    <vt:vector size="14" baseType="lpstr">
      <vt:lpstr>Aptos</vt:lpstr>
      <vt:lpstr>Arial</vt:lpstr>
      <vt:lpstr>Calibri</vt:lpstr>
      <vt:lpstr>Wingdings</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Gina Huang 黃文怡</cp:lastModifiedBy>
  <cp:revision>8</cp:revision>
  <dcterms:created xsi:type="dcterms:W3CDTF">2026-08-09T07:34:47Z</dcterms:created>
  <dcterms:modified xsi:type="dcterms:W3CDTF">2026-08-18T00:55:16Z</dcterms:modified>
</cp:coreProperties>
</file>